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handoutMasterIdLst>
    <p:handoutMasterId r:id="rId39"/>
  </p:handoutMasterIdLst>
  <p:sldIdLst>
    <p:sldId id="256" r:id="rId2"/>
    <p:sldId id="258" r:id="rId3"/>
    <p:sldId id="271" r:id="rId4"/>
    <p:sldId id="272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303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309" r:id="rId23"/>
    <p:sldId id="310" r:id="rId24"/>
    <p:sldId id="290" r:id="rId25"/>
    <p:sldId id="291" r:id="rId26"/>
    <p:sldId id="292" r:id="rId27"/>
    <p:sldId id="293" r:id="rId28"/>
    <p:sldId id="294" r:id="rId29"/>
    <p:sldId id="295" r:id="rId30"/>
    <p:sldId id="308" r:id="rId31"/>
    <p:sldId id="311" r:id="rId32"/>
    <p:sldId id="302" r:id="rId33"/>
    <p:sldId id="301" r:id="rId34"/>
    <p:sldId id="297" r:id="rId35"/>
    <p:sldId id="312" r:id="rId36"/>
    <p:sldId id="296" r:id="rId37"/>
    <p:sldId id="270" r:id="rId38"/>
  </p:sldIdLst>
  <p:sldSz cx="12192000" cy="6858000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2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91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ED204B-535D-4C8A-B78F-A114DB0BC4F2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30ED9103-9617-41DD-94BE-89F1C2279C7B}">
      <dgm:prSet phldrT="[Texto]"/>
      <dgm:spPr>
        <a:solidFill>
          <a:schemeClr val="accent2"/>
        </a:solidFill>
      </dgm:spPr>
      <dgm:t>
        <a:bodyPr/>
        <a:lstStyle/>
        <a:p>
          <a:r>
            <a:rPr lang="pt-BR" dirty="0" smtClean="0"/>
            <a:t>2. Transmitir eventos</a:t>
          </a:r>
          <a:endParaRPr lang="pt-BR" dirty="0"/>
        </a:p>
      </dgm:t>
    </dgm:pt>
    <dgm:pt modelId="{37E22302-4858-4158-AEAB-A1EB917BB0B2}" type="parTrans" cxnId="{59D20FD7-0545-4AF1-80B5-A20699E816D4}">
      <dgm:prSet/>
      <dgm:spPr/>
      <dgm:t>
        <a:bodyPr/>
        <a:lstStyle/>
        <a:p>
          <a:endParaRPr lang="pt-BR"/>
        </a:p>
      </dgm:t>
    </dgm:pt>
    <dgm:pt modelId="{6B473E9D-10E0-49A9-97C3-33114933E02B}" type="sibTrans" cxnId="{59D20FD7-0545-4AF1-80B5-A20699E816D4}">
      <dgm:prSet/>
      <dgm:spPr/>
      <dgm:t>
        <a:bodyPr/>
        <a:lstStyle/>
        <a:p>
          <a:endParaRPr lang="pt-BR"/>
        </a:p>
      </dgm:t>
    </dgm:pt>
    <dgm:pt modelId="{D9B5CCC0-531E-48D5-935E-04E4FDFDA35C}">
      <dgm:prSet phldrT="[Texto]"/>
      <dgm:spPr>
        <a:solidFill>
          <a:schemeClr val="accent2"/>
        </a:solidFill>
      </dgm:spPr>
      <dgm:t>
        <a:bodyPr/>
        <a:lstStyle/>
        <a:p>
          <a:r>
            <a:rPr lang="pt-BR" dirty="0" smtClean="0"/>
            <a:t>3. Corrigir pendências</a:t>
          </a:r>
          <a:endParaRPr lang="pt-BR" dirty="0"/>
        </a:p>
      </dgm:t>
    </dgm:pt>
    <dgm:pt modelId="{EF8EE025-912C-4F4D-866A-E3D179E32119}" type="parTrans" cxnId="{664A991B-0A84-4F6A-830E-D2BC4EBC0B94}">
      <dgm:prSet/>
      <dgm:spPr/>
      <dgm:t>
        <a:bodyPr/>
        <a:lstStyle/>
        <a:p>
          <a:endParaRPr lang="pt-BR"/>
        </a:p>
      </dgm:t>
    </dgm:pt>
    <dgm:pt modelId="{4B2E52EF-B066-4856-9404-B773470BE7F2}" type="sibTrans" cxnId="{664A991B-0A84-4F6A-830E-D2BC4EBC0B94}">
      <dgm:prSet/>
      <dgm:spPr/>
      <dgm:t>
        <a:bodyPr/>
        <a:lstStyle/>
        <a:p>
          <a:endParaRPr lang="pt-BR"/>
        </a:p>
      </dgm:t>
    </dgm:pt>
    <dgm:pt modelId="{07D977D2-9723-42DC-A110-8D9BDED704E8}">
      <dgm:prSet phldrT="[Texto]"/>
      <dgm:spPr>
        <a:solidFill>
          <a:schemeClr val="accent2"/>
        </a:solidFill>
      </dgm:spPr>
      <dgm:t>
        <a:bodyPr/>
        <a:lstStyle/>
        <a:p>
          <a:r>
            <a:rPr lang="pt-BR" dirty="0" smtClean="0"/>
            <a:t>4. Retransmitir eventos</a:t>
          </a:r>
          <a:endParaRPr lang="pt-BR" dirty="0"/>
        </a:p>
      </dgm:t>
    </dgm:pt>
    <dgm:pt modelId="{BAA51823-A671-46F1-BC0B-628394456280}" type="parTrans" cxnId="{F4C367CD-3492-4018-A4AD-81493AF8C7CC}">
      <dgm:prSet/>
      <dgm:spPr/>
      <dgm:t>
        <a:bodyPr/>
        <a:lstStyle/>
        <a:p>
          <a:endParaRPr lang="pt-BR"/>
        </a:p>
      </dgm:t>
    </dgm:pt>
    <dgm:pt modelId="{E8C1CFDF-88A9-4EB6-A22A-DFB1BFF31205}" type="sibTrans" cxnId="{F4C367CD-3492-4018-A4AD-81493AF8C7CC}">
      <dgm:prSet/>
      <dgm:spPr/>
      <dgm:t>
        <a:bodyPr/>
        <a:lstStyle/>
        <a:p>
          <a:endParaRPr lang="pt-BR"/>
        </a:p>
      </dgm:t>
    </dgm:pt>
    <dgm:pt modelId="{BA717C2B-6ED4-498C-B811-C93863BE5A98}">
      <dgm:prSet phldrT="[Texto]"/>
      <dgm:spPr>
        <a:solidFill>
          <a:srgbClr val="FF0000"/>
        </a:solidFill>
      </dgm:spPr>
      <dgm:t>
        <a:bodyPr/>
        <a:lstStyle/>
        <a:p>
          <a:r>
            <a:rPr lang="pt-BR" dirty="0" smtClean="0"/>
            <a:t>5. Obter recibo</a:t>
          </a:r>
          <a:endParaRPr lang="pt-BR" dirty="0"/>
        </a:p>
      </dgm:t>
    </dgm:pt>
    <dgm:pt modelId="{33634C21-77D3-44AA-86D1-9E7A9B68EC71}" type="parTrans" cxnId="{284056BC-CE6E-4FDC-9743-38A8E951344E}">
      <dgm:prSet/>
      <dgm:spPr/>
      <dgm:t>
        <a:bodyPr/>
        <a:lstStyle/>
        <a:p>
          <a:endParaRPr lang="pt-BR"/>
        </a:p>
      </dgm:t>
    </dgm:pt>
    <dgm:pt modelId="{01A16B71-8C40-4D49-B7BA-CB8DE107FC87}" type="sibTrans" cxnId="{284056BC-CE6E-4FDC-9743-38A8E951344E}">
      <dgm:prSet/>
      <dgm:spPr/>
      <dgm:t>
        <a:bodyPr/>
        <a:lstStyle/>
        <a:p>
          <a:endParaRPr lang="pt-BR"/>
        </a:p>
      </dgm:t>
    </dgm:pt>
    <dgm:pt modelId="{134A4A26-2790-4927-9460-5BE42E7F09CE}">
      <dgm:prSet phldrT="[Texto]"/>
      <dgm:spPr>
        <a:solidFill>
          <a:srgbClr val="92D050"/>
        </a:solidFill>
      </dgm:spPr>
      <dgm:t>
        <a:bodyPr/>
        <a:lstStyle/>
        <a:p>
          <a:r>
            <a:rPr lang="pt-BR" dirty="0" smtClean="0"/>
            <a:t>1. Produzir eventos</a:t>
          </a:r>
          <a:endParaRPr lang="pt-BR" dirty="0"/>
        </a:p>
      </dgm:t>
    </dgm:pt>
    <dgm:pt modelId="{E1007771-C5AB-43C0-B478-61FC59BFB1D4}" type="parTrans" cxnId="{ED0568F9-F3A3-4DF4-92EE-EF3629AB8FE8}">
      <dgm:prSet/>
      <dgm:spPr/>
      <dgm:t>
        <a:bodyPr/>
        <a:lstStyle/>
        <a:p>
          <a:endParaRPr lang="pt-BR"/>
        </a:p>
      </dgm:t>
    </dgm:pt>
    <dgm:pt modelId="{CB01782E-A619-4354-B902-AA81C1FA2182}" type="sibTrans" cxnId="{ED0568F9-F3A3-4DF4-92EE-EF3629AB8FE8}">
      <dgm:prSet/>
      <dgm:spPr/>
      <dgm:t>
        <a:bodyPr/>
        <a:lstStyle/>
        <a:p>
          <a:endParaRPr lang="pt-BR"/>
        </a:p>
      </dgm:t>
    </dgm:pt>
    <dgm:pt modelId="{CEAA7117-BC67-459F-AA49-E210AD03ACA9}" type="pres">
      <dgm:prSet presAssocID="{B9ED204B-535D-4C8A-B78F-A114DB0BC4F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A82D05D-4B3D-4BB6-9ACD-0FD8BA21CFF0}" type="pres">
      <dgm:prSet presAssocID="{30ED9103-9617-41DD-94BE-89F1C2279C7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CFC43B-9620-420B-93A1-0FD20FF2AC4A}" type="pres">
      <dgm:prSet presAssocID="{30ED9103-9617-41DD-94BE-89F1C2279C7B}" presName="spNode" presStyleCnt="0"/>
      <dgm:spPr/>
    </dgm:pt>
    <dgm:pt modelId="{E94E972D-5742-4AFE-934B-A10A31BFA5C9}" type="pres">
      <dgm:prSet presAssocID="{6B473E9D-10E0-49A9-97C3-33114933E02B}" presName="sibTrans" presStyleLbl="sibTrans1D1" presStyleIdx="0" presStyleCnt="5"/>
      <dgm:spPr/>
      <dgm:t>
        <a:bodyPr/>
        <a:lstStyle/>
        <a:p>
          <a:endParaRPr lang="pt-BR"/>
        </a:p>
      </dgm:t>
    </dgm:pt>
    <dgm:pt modelId="{7BB905D4-7BE0-413E-BF62-48A81B6FB205}" type="pres">
      <dgm:prSet presAssocID="{D9B5CCC0-531E-48D5-935E-04E4FDFDA35C}" presName="node" presStyleLbl="node1" presStyleIdx="1" presStyleCnt="5" custRadScaleRad="105250" custRadScaleInc="82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261C939-58C7-4F85-857C-9C8AB6FC7710}" type="pres">
      <dgm:prSet presAssocID="{D9B5CCC0-531E-48D5-935E-04E4FDFDA35C}" presName="spNode" presStyleCnt="0"/>
      <dgm:spPr/>
    </dgm:pt>
    <dgm:pt modelId="{03FEBE9F-5DD9-4D24-AA48-4F9FA652CAA5}" type="pres">
      <dgm:prSet presAssocID="{4B2E52EF-B066-4856-9404-B773470BE7F2}" presName="sibTrans" presStyleLbl="sibTrans1D1" presStyleIdx="1" presStyleCnt="5"/>
      <dgm:spPr/>
      <dgm:t>
        <a:bodyPr/>
        <a:lstStyle/>
        <a:p>
          <a:endParaRPr lang="pt-BR"/>
        </a:p>
      </dgm:t>
    </dgm:pt>
    <dgm:pt modelId="{F933E309-A898-48AC-B62C-D3D546EBDABE}" type="pres">
      <dgm:prSet presAssocID="{07D977D2-9723-42DC-A110-8D9BDED704E8}" presName="node" presStyleLbl="node1" presStyleIdx="2" presStyleCnt="5" custScaleX="112674" custScaleY="100275" custRadScaleRad="94071" custRadScaleInc="-1953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33373C7-8493-4CCA-A544-11049B62D132}" type="pres">
      <dgm:prSet presAssocID="{07D977D2-9723-42DC-A110-8D9BDED704E8}" presName="spNode" presStyleCnt="0"/>
      <dgm:spPr/>
    </dgm:pt>
    <dgm:pt modelId="{10B860B5-54BC-4C3C-812F-4889B837A52D}" type="pres">
      <dgm:prSet presAssocID="{E8C1CFDF-88A9-4EB6-A22A-DFB1BFF31205}" presName="sibTrans" presStyleLbl="sibTrans1D1" presStyleIdx="2" presStyleCnt="5"/>
      <dgm:spPr/>
      <dgm:t>
        <a:bodyPr/>
        <a:lstStyle/>
        <a:p>
          <a:endParaRPr lang="pt-BR"/>
        </a:p>
      </dgm:t>
    </dgm:pt>
    <dgm:pt modelId="{1531BCA7-477A-487D-BB45-833C9FAFE7A6}" type="pres">
      <dgm:prSet presAssocID="{BA717C2B-6ED4-498C-B811-C93863BE5A98}" presName="node" presStyleLbl="node1" presStyleIdx="3" presStyleCnt="5" custRadScaleRad="91372" custRadScaleInc="1900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5A802FB-6DE5-428B-96FE-2FB86CAF06A1}" type="pres">
      <dgm:prSet presAssocID="{BA717C2B-6ED4-498C-B811-C93863BE5A98}" presName="spNode" presStyleCnt="0"/>
      <dgm:spPr/>
    </dgm:pt>
    <dgm:pt modelId="{30270F9E-CC06-4D35-9575-C72C3CC4B8CB}" type="pres">
      <dgm:prSet presAssocID="{01A16B71-8C40-4D49-B7BA-CB8DE107FC87}" presName="sibTrans" presStyleLbl="sibTrans1D1" presStyleIdx="3" presStyleCnt="5"/>
      <dgm:spPr/>
      <dgm:t>
        <a:bodyPr/>
        <a:lstStyle/>
        <a:p>
          <a:endParaRPr lang="pt-BR"/>
        </a:p>
      </dgm:t>
    </dgm:pt>
    <dgm:pt modelId="{49AF09A8-D4B6-4791-A6B7-D8A584BA17BF}" type="pres">
      <dgm:prSet presAssocID="{134A4A26-2790-4927-9460-5BE42E7F09CE}" presName="node" presStyleLbl="node1" presStyleIdx="4" presStyleCnt="5" custRadScaleRad="99357" custRadScaleInc="-565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837F7FD-1350-4B0B-8BFD-64341A421E64}" type="pres">
      <dgm:prSet presAssocID="{134A4A26-2790-4927-9460-5BE42E7F09CE}" presName="spNode" presStyleCnt="0"/>
      <dgm:spPr/>
    </dgm:pt>
    <dgm:pt modelId="{B0EB1B34-EBAD-40E8-BD8B-EA8F5D194821}" type="pres">
      <dgm:prSet presAssocID="{CB01782E-A619-4354-B902-AA81C1FA2182}" presName="sibTrans" presStyleLbl="sibTrans1D1" presStyleIdx="4" presStyleCnt="5"/>
      <dgm:spPr/>
      <dgm:t>
        <a:bodyPr/>
        <a:lstStyle/>
        <a:p>
          <a:endParaRPr lang="pt-BR"/>
        </a:p>
      </dgm:t>
    </dgm:pt>
  </dgm:ptLst>
  <dgm:cxnLst>
    <dgm:cxn modelId="{FF9B21DD-A855-451B-AAFE-F7233D7444E9}" type="presOf" srcId="{B9ED204B-535D-4C8A-B78F-A114DB0BC4F2}" destId="{CEAA7117-BC67-459F-AA49-E210AD03ACA9}" srcOrd="0" destOrd="0" presId="urn:microsoft.com/office/officeart/2005/8/layout/cycle5"/>
    <dgm:cxn modelId="{21B49975-A7A6-4608-A30A-0A0E4CFBAFF9}" type="presOf" srcId="{E8C1CFDF-88A9-4EB6-A22A-DFB1BFF31205}" destId="{10B860B5-54BC-4C3C-812F-4889B837A52D}" srcOrd="0" destOrd="0" presId="urn:microsoft.com/office/officeart/2005/8/layout/cycle5"/>
    <dgm:cxn modelId="{136E1370-5AB3-4750-A294-C5F69001D516}" type="presOf" srcId="{BA717C2B-6ED4-498C-B811-C93863BE5A98}" destId="{1531BCA7-477A-487D-BB45-833C9FAFE7A6}" srcOrd="0" destOrd="0" presId="urn:microsoft.com/office/officeart/2005/8/layout/cycle5"/>
    <dgm:cxn modelId="{ED0568F9-F3A3-4DF4-92EE-EF3629AB8FE8}" srcId="{B9ED204B-535D-4C8A-B78F-A114DB0BC4F2}" destId="{134A4A26-2790-4927-9460-5BE42E7F09CE}" srcOrd="4" destOrd="0" parTransId="{E1007771-C5AB-43C0-B478-61FC59BFB1D4}" sibTransId="{CB01782E-A619-4354-B902-AA81C1FA2182}"/>
    <dgm:cxn modelId="{2F656360-14D7-4E1B-8726-851091455242}" type="presOf" srcId="{07D977D2-9723-42DC-A110-8D9BDED704E8}" destId="{F933E309-A898-48AC-B62C-D3D546EBDABE}" srcOrd="0" destOrd="0" presId="urn:microsoft.com/office/officeart/2005/8/layout/cycle5"/>
    <dgm:cxn modelId="{664A991B-0A84-4F6A-830E-D2BC4EBC0B94}" srcId="{B9ED204B-535D-4C8A-B78F-A114DB0BC4F2}" destId="{D9B5CCC0-531E-48D5-935E-04E4FDFDA35C}" srcOrd="1" destOrd="0" parTransId="{EF8EE025-912C-4F4D-866A-E3D179E32119}" sibTransId="{4B2E52EF-B066-4856-9404-B773470BE7F2}"/>
    <dgm:cxn modelId="{284056BC-CE6E-4FDC-9743-38A8E951344E}" srcId="{B9ED204B-535D-4C8A-B78F-A114DB0BC4F2}" destId="{BA717C2B-6ED4-498C-B811-C93863BE5A98}" srcOrd="3" destOrd="0" parTransId="{33634C21-77D3-44AA-86D1-9E7A9B68EC71}" sibTransId="{01A16B71-8C40-4D49-B7BA-CB8DE107FC87}"/>
    <dgm:cxn modelId="{6B88703F-5169-4541-8578-1974949661F1}" type="presOf" srcId="{CB01782E-A619-4354-B902-AA81C1FA2182}" destId="{B0EB1B34-EBAD-40E8-BD8B-EA8F5D194821}" srcOrd="0" destOrd="0" presId="urn:microsoft.com/office/officeart/2005/8/layout/cycle5"/>
    <dgm:cxn modelId="{D548198F-D232-4E80-A263-CF225BB1F714}" type="presOf" srcId="{4B2E52EF-B066-4856-9404-B773470BE7F2}" destId="{03FEBE9F-5DD9-4D24-AA48-4F9FA652CAA5}" srcOrd="0" destOrd="0" presId="urn:microsoft.com/office/officeart/2005/8/layout/cycle5"/>
    <dgm:cxn modelId="{8386AACC-F53C-4B6B-8899-858EB1365718}" type="presOf" srcId="{D9B5CCC0-531E-48D5-935E-04E4FDFDA35C}" destId="{7BB905D4-7BE0-413E-BF62-48A81B6FB205}" srcOrd="0" destOrd="0" presId="urn:microsoft.com/office/officeart/2005/8/layout/cycle5"/>
    <dgm:cxn modelId="{B1722467-264D-46C6-8AA9-61008BCE6E99}" type="presOf" srcId="{30ED9103-9617-41DD-94BE-89F1C2279C7B}" destId="{FA82D05D-4B3D-4BB6-9ACD-0FD8BA21CFF0}" srcOrd="0" destOrd="0" presId="urn:microsoft.com/office/officeart/2005/8/layout/cycle5"/>
    <dgm:cxn modelId="{77447BFF-0FBB-45E0-8593-3B3C9E17F53F}" type="presOf" srcId="{01A16B71-8C40-4D49-B7BA-CB8DE107FC87}" destId="{30270F9E-CC06-4D35-9575-C72C3CC4B8CB}" srcOrd="0" destOrd="0" presId="urn:microsoft.com/office/officeart/2005/8/layout/cycle5"/>
    <dgm:cxn modelId="{FC235F1E-DDEA-4216-B71C-725CAF098805}" type="presOf" srcId="{134A4A26-2790-4927-9460-5BE42E7F09CE}" destId="{49AF09A8-D4B6-4791-A6B7-D8A584BA17BF}" srcOrd="0" destOrd="0" presId="urn:microsoft.com/office/officeart/2005/8/layout/cycle5"/>
    <dgm:cxn modelId="{CA9C10E3-7158-4413-93D1-002C6383DEC5}" type="presOf" srcId="{6B473E9D-10E0-49A9-97C3-33114933E02B}" destId="{E94E972D-5742-4AFE-934B-A10A31BFA5C9}" srcOrd="0" destOrd="0" presId="urn:microsoft.com/office/officeart/2005/8/layout/cycle5"/>
    <dgm:cxn modelId="{59D20FD7-0545-4AF1-80B5-A20699E816D4}" srcId="{B9ED204B-535D-4C8A-B78F-A114DB0BC4F2}" destId="{30ED9103-9617-41DD-94BE-89F1C2279C7B}" srcOrd="0" destOrd="0" parTransId="{37E22302-4858-4158-AEAB-A1EB917BB0B2}" sibTransId="{6B473E9D-10E0-49A9-97C3-33114933E02B}"/>
    <dgm:cxn modelId="{F4C367CD-3492-4018-A4AD-81493AF8C7CC}" srcId="{B9ED204B-535D-4C8A-B78F-A114DB0BC4F2}" destId="{07D977D2-9723-42DC-A110-8D9BDED704E8}" srcOrd="2" destOrd="0" parTransId="{BAA51823-A671-46F1-BC0B-628394456280}" sibTransId="{E8C1CFDF-88A9-4EB6-A22A-DFB1BFF31205}"/>
    <dgm:cxn modelId="{ACF944C1-0A10-4376-BC99-DCA2D8D4929A}" type="presParOf" srcId="{CEAA7117-BC67-459F-AA49-E210AD03ACA9}" destId="{FA82D05D-4B3D-4BB6-9ACD-0FD8BA21CFF0}" srcOrd="0" destOrd="0" presId="urn:microsoft.com/office/officeart/2005/8/layout/cycle5"/>
    <dgm:cxn modelId="{4D4CE1E2-66F1-4BC4-90BB-7A229051CAC0}" type="presParOf" srcId="{CEAA7117-BC67-459F-AA49-E210AD03ACA9}" destId="{E9CFC43B-9620-420B-93A1-0FD20FF2AC4A}" srcOrd="1" destOrd="0" presId="urn:microsoft.com/office/officeart/2005/8/layout/cycle5"/>
    <dgm:cxn modelId="{3A33EAC5-DAD1-4D0B-8484-F3F89A241C0D}" type="presParOf" srcId="{CEAA7117-BC67-459F-AA49-E210AD03ACA9}" destId="{E94E972D-5742-4AFE-934B-A10A31BFA5C9}" srcOrd="2" destOrd="0" presId="urn:microsoft.com/office/officeart/2005/8/layout/cycle5"/>
    <dgm:cxn modelId="{992731D2-A3F4-4D8C-9A11-863147FB0847}" type="presParOf" srcId="{CEAA7117-BC67-459F-AA49-E210AD03ACA9}" destId="{7BB905D4-7BE0-413E-BF62-48A81B6FB205}" srcOrd="3" destOrd="0" presId="urn:microsoft.com/office/officeart/2005/8/layout/cycle5"/>
    <dgm:cxn modelId="{D1B006E6-1DC5-4FC6-B499-06994BF23979}" type="presParOf" srcId="{CEAA7117-BC67-459F-AA49-E210AD03ACA9}" destId="{5261C939-58C7-4F85-857C-9C8AB6FC7710}" srcOrd="4" destOrd="0" presId="urn:microsoft.com/office/officeart/2005/8/layout/cycle5"/>
    <dgm:cxn modelId="{7C167527-16F3-4948-AD3A-673061C93E3F}" type="presParOf" srcId="{CEAA7117-BC67-459F-AA49-E210AD03ACA9}" destId="{03FEBE9F-5DD9-4D24-AA48-4F9FA652CAA5}" srcOrd="5" destOrd="0" presId="urn:microsoft.com/office/officeart/2005/8/layout/cycle5"/>
    <dgm:cxn modelId="{DC40340E-5ADE-4D67-949B-B0F4748AA511}" type="presParOf" srcId="{CEAA7117-BC67-459F-AA49-E210AD03ACA9}" destId="{F933E309-A898-48AC-B62C-D3D546EBDABE}" srcOrd="6" destOrd="0" presId="urn:microsoft.com/office/officeart/2005/8/layout/cycle5"/>
    <dgm:cxn modelId="{8A9C91CC-CF73-484B-B1CB-FAABEACCAD69}" type="presParOf" srcId="{CEAA7117-BC67-459F-AA49-E210AD03ACA9}" destId="{433373C7-8493-4CCA-A544-11049B62D132}" srcOrd="7" destOrd="0" presId="urn:microsoft.com/office/officeart/2005/8/layout/cycle5"/>
    <dgm:cxn modelId="{3BC61B2A-F86D-43B8-9810-861D2973F275}" type="presParOf" srcId="{CEAA7117-BC67-459F-AA49-E210AD03ACA9}" destId="{10B860B5-54BC-4C3C-812F-4889B837A52D}" srcOrd="8" destOrd="0" presId="urn:microsoft.com/office/officeart/2005/8/layout/cycle5"/>
    <dgm:cxn modelId="{DF1412A7-4BCC-4205-8139-BB4877E88C5B}" type="presParOf" srcId="{CEAA7117-BC67-459F-AA49-E210AD03ACA9}" destId="{1531BCA7-477A-487D-BB45-833C9FAFE7A6}" srcOrd="9" destOrd="0" presId="urn:microsoft.com/office/officeart/2005/8/layout/cycle5"/>
    <dgm:cxn modelId="{892E884B-6279-47E2-9C64-B130C2BB3B30}" type="presParOf" srcId="{CEAA7117-BC67-459F-AA49-E210AD03ACA9}" destId="{A5A802FB-6DE5-428B-96FE-2FB86CAF06A1}" srcOrd="10" destOrd="0" presId="urn:microsoft.com/office/officeart/2005/8/layout/cycle5"/>
    <dgm:cxn modelId="{F0BB8D09-8AF6-45B8-B3C0-CFBEB46A2254}" type="presParOf" srcId="{CEAA7117-BC67-459F-AA49-E210AD03ACA9}" destId="{30270F9E-CC06-4D35-9575-C72C3CC4B8CB}" srcOrd="11" destOrd="0" presId="urn:microsoft.com/office/officeart/2005/8/layout/cycle5"/>
    <dgm:cxn modelId="{DB27DAD3-EFDF-49AC-9FC2-83C95A3E08E7}" type="presParOf" srcId="{CEAA7117-BC67-459F-AA49-E210AD03ACA9}" destId="{49AF09A8-D4B6-4791-A6B7-D8A584BA17BF}" srcOrd="12" destOrd="0" presId="urn:microsoft.com/office/officeart/2005/8/layout/cycle5"/>
    <dgm:cxn modelId="{D5B87A98-9F17-4A02-9EC5-D866CCE3A6F6}" type="presParOf" srcId="{CEAA7117-BC67-459F-AA49-E210AD03ACA9}" destId="{E837F7FD-1350-4B0B-8BFD-64341A421E64}" srcOrd="13" destOrd="0" presId="urn:microsoft.com/office/officeart/2005/8/layout/cycle5"/>
    <dgm:cxn modelId="{3818D972-23D7-48D6-AF59-AB780C25B451}" type="presParOf" srcId="{CEAA7117-BC67-459F-AA49-E210AD03ACA9}" destId="{B0EB1B34-EBAD-40E8-BD8B-EA8F5D194821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A82D05D-4B3D-4BB6-9ACD-0FD8BA21CFF0}">
      <dsp:nvSpPr>
        <dsp:cNvPr id="0" name=""/>
        <dsp:cNvSpPr/>
      </dsp:nvSpPr>
      <dsp:spPr>
        <a:xfrm>
          <a:off x="3000985" y="2068"/>
          <a:ext cx="1780261" cy="115717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2. Transmitir eventos</a:t>
          </a:r>
          <a:endParaRPr lang="pt-BR" sz="2200" kern="1200" dirty="0"/>
        </a:p>
      </dsp:txBody>
      <dsp:txXfrm>
        <a:off x="3000985" y="2068"/>
        <a:ext cx="1780261" cy="1157170"/>
      </dsp:txXfrm>
    </dsp:sp>
    <dsp:sp modelId="{E94E972D-5742-4AFE-934B-A10A31BFA5C9}">
      <dsp:nvSpPr>
        <dsp:cNvPr id="0" name=""/>
        <dsp:cNvSpPr/>
      </dsp:nvSpPr>
      <dsp:spPr>
        <a:xfrm>
          <a:off x="1778834" y="653148"/>
          <a:ext cx="4622313" cy="4622313"/>
        </a:xfrm>
        <a:custGeom>
          <a:avLst/>
          <a:gdLst/>
          <a:ahLst/>
          <a:cxnLst/>
          <a:rect l="0" t="0" r="0" b="0"/>
          <a:pathLst>
            <a:path>
              <a:moveTo>
                <a:pt x="3265382" y="206186"/>
              </a:moveTo>
              <a:arcTo wR="2311156" hR="2311156" stAng="17663144" swAng="129068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B905D4-7BE0-413E-BF62-48A81B6FB205}">
      <dsp:nvSpPr>
        <dsp:cNvPr id="0" name=""/>
        <dsp:cNvSpPr/>
      </dsp:nvSpPr>
      <dsp:spPr>
        <a:xfrm>
          <a:off x="5317007" y="1569542"/>
          <a:ext cx="1780261" cy="1157170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3. Corrigir pendências</a:t>
          </a:r>
          <a:endParaRPr lang="pt-BR" sz="2200" kern="1200" dirty="0"/>
        </a:p>
      </dsp:txBody>
      <dsp:txXfrm>
        <a:off x="5317007" y="1569542"/>
        <a:ext cx="1780261" cy="1157170"/>
      </dsp:txXfrm>
    </dsp:sp>
    <dsp:sp modelId="{03FEBE9F-5DD9-4D24-AA48-4F9FA652CAA5}">
      <dsp:nvSpPr>
        <dsp:cNvPr id="0" name=""/>
        <dsp:cNvSpPr/>
      </dsp:nvSpPr>
      <dsp:spPr>
        <a:xfrm>
          <a:off x="1710462" y="154628"/>
          <a:ext cx="4622313" cy="4622313"/>
        </a:xfrm>
        <a:custGeom>
          <a:avLst/>
          <a:gdLst/>
          <a:ahLst/>
          <a:cxnLst/>
          <a:rect l="0" t="0" r="0" b="0"/>
          <a:pathLst>
            <a:path>
              <a:moveTo>
                <a:pt x="4561751" y="2836771"/>
              </a:moveTo>
              <a:arcTo wR="2311156" hR="2311156" stAng="788730" swAng="122863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33E309-A898-48AC-B62C-D3D546EBDABE}">
      <dsp:nvSpPr>
        <dsp:cNvPr id="0" name=""/>
        <dsp:cNvSpPr/>
      </dsp:nvSpPr>
      <dsp:spPr>
        <a:xfrm>
          <a:off x="4305609" y="3960178"/>
          <a:ext cx="2005891" cy="1160352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4. Retransmitir eventos</a:t>
          </a:r>
          <a:endParaRPr lang="pt-BR" sz="2200" kern="1200" dirty="0"/>
        </a:p>
      </dsp:txBody>
      <dsp:txXfrm>
        <a:off x="4305609" y="3960178"/>
        <a:ext cx="2005891" cy="1160352"/>
      </dsp:txXfrm>
    </dsp:sp>
    <dsp:sp modelId="{10B860B5-54BC-4C3C-812F-4889B837A52D}">
      <dsp:nvSpPr>
        <dsp:cNvPr id="0" name=""/>
        <dsp:cNvSpPr/>
      </dsp:nvSpPr>
      <dsp:spPr>
        <a:xfrm>
          <a:off x="1743159" y="417450"/>
          <a:ext cx="4622313" cy="4622313"/>
        </a:xfrm>
        <a:custGeom>
          <a:avLst/>
          <a:gdLst/>
          <a:ahLst/>
          <a:cxnLst/>
          <a:rect l="0" t="0" r="0" b="0"/>
          <a:pathLst>
            <a:path>
              <a:moveTo>
                <a:pt x="2382737" y="4621205"/>
              </a:moveTo>
              <a:arcTo wR="2311156" hR="2311156" stAng="5293510" swAng="81275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31BCA7-477A-487D-BB45-833C9FAFE7A6}">
      <dsp:nvSpPr>
        <dsp:cNvPr id="0" name=""/>
        <dsp:cNvSpPr/>
      </dsp:nvSpPr>
      <dsp:spPr>
        <a:xfrm>
          <a:off x="1627778" y="3917529"/>
          <a:ext cx="1780261" cy="1157170"/>
        </a:xfrm>
        <a:prstGeom prst="round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5. Obter recibo</a:t>
          </a:r>
          <a:endParaRPr lang="pt-BR" sz="2200" kern="1200" dirty="0"/>
        </a:p>
      </dsp:txBody>
      <dsp:txXfrm>
        <a:off x="1627778" y="3917529"/>
        <a:ext cx="1780261" cy="1157170"/>
      </dsp:txXfrm>
    </dsp:sp>
    <dsp:sp modelId="{30270F9E-CC06-4D35-9575-C72C3CC4B8CB}">
      <dsp:nvSpPr>
        <dsp:cNvPr id="0" name=""/>
        <dsp:cNvSpPr/>
      </dsp:nvSpPr>
      <dsp:spPr>
        <a:xfrm>
          <a:off x="1578129" y="213243"/>
          <a:ext cx="4622313" cy="4622313"/>
        </a:xfrm>
        <a:custGeom>
          <a:avLst/>
          <a:gdLst/>
          <a:ahLst/>
          <a:cxnLst/>
          <a:rect l="0" t="0" r="0" b="0"/>
          <a:pathLst>
            <a:path>
              <a:moveTo>
                <a:pt x="333367" y="3506898"/>
              </a:moveTo>
              <a:arcTo wR="2311156" hR="2311156" stAng="8930609" swAng="108464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AF09A8-D4B6-4791-A6B7-D8A584BA17BF}">
      <dsp:nvSpPr>
        <dsp:cNvPr id="0" name=""/>
        <dsp:cNvSpPr/>
      </dsp:nvSpPr>
      <dsp:spPr>
        <a:xfrm>
          <a:off x="800888" y="1655538"/>
          <a:ext cx="1780261" cy="1157170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200" kern="1200" dirty="0" smtClean="0"/>
            <a:t>1. Produzir eventos</a:t>
          </a:r>
          <a:endParaRPr lang="pt-BR" sz="2200" kern="1200" dirty="0"/>
        </a:p>
      </dsp:txBody>
      <dsp:txXfrm>
        <a:off x="800888" y="1655538"/>
        <a:ext cx="1780261" cy="1157170"/>
      </dsp:txXfrm>
    </dsp:sp>
    <dsp:sp modelId="{B0EB1B34-EBAD-40E8-BD8B-EA8F5D194821}">
      <dsp:nvSpPr>
        <dsp:cNvPr id="0" name=""/>
        <dsp:cNvSpPr/>
      </dsp:nvSpPr>
      <dsp:spPr>
        <a:xfrm>
          <a:off x="1603981" y="570468"/>
          <a:ext cx="4622313" cy="4622313"/>
        </a:xfrm>
        <a:custGeom>
          <a:avLst/>
          <a:gdLst/>
          <a:ahLst/>
          <a:cxnLst/>
          <a:rect l="0" t="0" r="0" b="0"/>
          <a:pathLst>
            <a:path>
              <a:moveTo>
                <a:pt x="511671" y="860882"/>
              </a:moveTo>
              <a:arcTo wR="2311156" hR="2311156" stAng="13132001" swAng="126040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94904-DD54-414D-B67B-C38AAAD1D1A3}" type="datetimeFigureOut">
              <a:rPr lang="pt-BR" smtClean="0"/>
              <a:pPr/>
              <a:t>09/09/2018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11281-CF1F-4D1E-AA75-5FAA1375931F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918787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848" y="6093676"/>
            <a:ext cx="4743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3245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857250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966461"/>
            <a:ext cx="12192000" cy="891539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1848" y="6093676"/>
            <a:ext cx="4743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8729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32606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566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49253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1099" y="3067397"/>
            <a:ext cx="6069803" cy="69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038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F7B6F-9F7C-4B17-84A4-90E57AC820FE}" type="datetimeFigureOut">
              <a:rPr lang="pt-BR" smtClean="0"/>
              <a:pPr/>
              <a:t>09/09/2018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D39B-4F8E-475C-9A5C-931CEEE1D171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4289948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0" r:id="rId3"/>
    <p:sldLayoutId id="2147483661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vidor.gov.br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mailto:sgp.desis@planejamento.gov.br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0" y="6091717"/>
            <a:ext cx="2567594" cy="766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Setembro 2018</a:t>
            </a:r>
            <a:endParaRPr lang="pt-BR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Texto 5"/>
          <p:cNvSpPr txBox="1">
            <a:spLocks/>
          </p:cNvSpPr>
          <p:nvPr/>
        </p:nvSpPr>
        <p:spPr>
          <a:xfrm>
            <a:off x="2290213" y="2094272"/>
            <a:ext cx="7899400" cy="228052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6000" b="1" i="0" u="none" strike="noStrike" kern="1200" cap="none" spc="0" normalizeH="0" baseline="0" noProof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Operacionalização  do e-Social e EFD-Reinf no Sipec</a:t>
            </a:r>
            <a:endParaRPr kumimoji="0" lang="pt-BR" sz="6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73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9" name="Imagem 8" descr="Validações cadastrai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4825" y="1578078"/>
            <a:ext cx="5789567" cy="4537489"/>
          </a:xfrm>
          <a:prstGeom prst="rect">
            <a:avLst/>
          </a:prstGeom>
        </p:spPr>
      </p:pic>
      <p:sp>
        <p:nvSpPr>
          <p:cNvPr id="10" name="Espaço Reservado para Conteúdo 2"/>
          <p:cNvSpPr txBox="1">
            <a:spLocks/>
          </p:cNvSpPr>
          <p:nvPr/>
        </p:nvSpPr>
        <p:spPr bwMode="auto">
          <a:xfrm>
            <a:off x="324465" y="1946787"/>
            <a:ext cx="5884606" cy="439222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90000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		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eSocial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realiza validações cadastrais com informações do CPF e do CNIS com a base do órgão, o que torna necessário o saneamento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das inconsistências antes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 início das operações.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12" name="Divisa 11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Divisa 4"/>
            <p:cNvSpPr/>
            <p:nvPr/>
          </p:nvSpPr>
          <p:spPr>
            <a:xfrm>
              <a:off x="419366" y="1876053"/>
              <a:ext cx="277758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Sanear </a:t>
              </a:r>
              <a:r>
                <a:rPr lang="pt-BR" sz="3200" dirty="0" smtClean="0"/>
                <a:t>inconsistências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528638" y="2005294"/>
            <a:ext cx="7558087" cy="431920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9000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 inconsistências encontradas na Consulta Qualificação Cadastral - CQC serão tratadas pelos atores:</a:t>
            </a:r>
          </a:p>
          <a:p>
            <a:pPr marL="0" marR="0" lvl="0" indent="-9000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Órgão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Central;</a:t>
            </a:r>
          </a:p>
          <a:p>
            <a:pPr marL="0" marR="0" lvl="0" indent="-9000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Órgãos setoriais;</a:t>
            </a:r>
          </a:p>
          <a:p>
            <a:pPr marL="0" marR="0" lvl="0" indent="-9000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Órgãos seccionais (UPAGs);</a:t>
            </a:r>
          </a:p>
          <a:p>
            <a:pPr marL="0" marR="0" lvl="0" indent="-9000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Pessoal.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Imagem 4" descr="diagnosti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4807" y="1705232"/>
            <a:ext cx="3830595" cy="3830595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505389" y="1876053"/>
              <a:ext cx="2691565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Sanear </a:t>
              </a:r>
              <a:r>
                <a:rPr lang="pt-BR" sz="3200" dirty="0" smtClean="0"/>
                <a:t>inconsistências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" name="Imagem 3" descr="discussion-1874791__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05786" y="1608832"/>
            <a:ext cx="3786214" cy="3786214"/>
          </a:xfrm>
          <a:prstGeom prst="rect">
            <a:avLst/>
          </a:prstGeom>
        </p:spPr>
      </p:pic>
      <p:sp>
        <p:nvSpPr>
          <p:cNvPr id="5" name="Espaço Reservado para Conteúdo 2"/>
          <p:cNvSpPr txBox="1">
            <a:spLocks/>
          </p:cNvSpPr>
          <p:nvPr/>
        </p:nvSpPr>
        <p:spPr bwMode="auto">
          <a:xfrm>
            <a:off x="531443" y="2092207"/>
            <a:ext cx="7780270" cy="4314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Com a implantação do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eSocial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um novo processo de trabalho surge para a gestão de pessoas no Executivo Federal.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 órgão central do SIPEC, os setoriais e os seccionais atuam em conjunto na  prestação das informações.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0" y="878101"/>
            <a:ext cx="3574010" cy="980196"/>
            <a:chOff x="31729" y="1854798"/>
            <a:chExt cx="3773947" cy="1742582"/>
          </a:xfrm>
        </p:grpSpPr>
        <p:sp>
          <p:nvSpPr>
            <p:cNvPr id="7" name="Divisa 6"/>
            <p:cNvSpPr/>
            <p:nvPr/>
          </p:nvSpPr>
          <p:spPr>
            <a:xfrm>
              <a:off x="31729" y="1854798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405367" y="1876053"/>
              <a:ext cx="3141172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Definir processo de trabalho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	já</a:t>
            </a: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5" name="Grupo 5"/>
          <p:cNvGrpSpPr/>
          <p:nvPr/>
        </p:nvGrpSpPr>
        <p:grpSpPr>
          <a:xfrm>
            <a:off x="3432179" y="2912160"/>
            <a:ext cx="4818936" cy="993954"/>
            <a:chOff x="0" y="1876053"/>
            <a:chExt cx="3773947" cy="1721327"/>
          </a:xfrm>
        </p:grpSpPr>
        <p:sp>
          <p:nvSpPr>
            <p:cNvPr id="15" name="Divisa 14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Divisa 4"/>
            <p:cNvSpPr/>
            <p:nvPr/>
          </p:nvSpPr>
          <p:spPr>
            <a:xfrm>
              <a:off x="390600" y="1876053"/>
              <a:ext cx="2998393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Evoluir SIAPE</a:t>
              </a:r>
              <a:endParaRPr lang="pt-BR" sz="3200" kern="1200" dirty="0"/>
            </a:p>
          </p:txBody>
        </p:sp>
      </p:grpSp>
      <p:grpSp>
        <p:nvGrpSpPr>
          <p:cNvPr id="6" name="Grupo 8"/>
          <p:cNvGrpSpPr/>
          <p:nvPr/>
        </p:nvGrpSpPr>
        <p:grpSpPr>
          <a:xfrm>
            <a:off x="3407440" y="1875067"/>
            <a:ext cx="4843674" cy="993954"/>
            <a:chOff x="0" y="1876053"/>
            <a:chExt cx="3773947" cy="1721327"/>
          </a:xfrm>
        </p:grpSpPr>
        <p:sp>
          <p:nvSpPr>
            <p:cNvPr id="13" name="Divisa 12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Divisa 4"/>
            <p:cNvSpPr/>
            <p:nvPr/>
          </p:nvSpPr>
          <p:spPr>
            <a:xfrm>
              <a:off x="359617" y="1876053"/>
              <a:ext cx="306790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Obter solução de integração</a:t>
              </a:r>
              <a:endParaRPr lang="pt-BR" sz="3200" kern="1200" dirty="0"/>
            </a:p>
          </p:txBody>
        </p:sp>
      </p:grpSp>
      <p:grpSp>
        <p:nvGrpSpPr>
          <p:cNvPr id="7" name="Grupo 11"/>
          <p:cNvGrpSpPr/>
          <p:nvPr/>
        </p:nvGrpSpPr>
        <p:grpSpPr>
          <a:xfrm>
            <a:off x="3445380" y="3951790"/>
            <a:ext cx="4805734" cy="993954"/>
            <a:chOff x="0" y="1876053"/>
            <a:chExt cx="3773947" cy="1721327"/>
          </a:xfrm>
        </p:grpSpPr>
        <p:sp>
          <p:nvSpPr>
            <p:cNvPr id="11" name="Divisa 10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Divisa 4"/>
            <p:cNvSpPr/>
            <p:nvPr/>
          </p:nvSpPr>
          <p:spPr>
            <a:xfrm>
              <a:off x="691973" y="1876053"/>
              <a:ext cx="2504981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kern="1200" dirty="0"/>
            </a:p>
          </p:txBody>
        </p:sp>
      </p:grpSp>
      <p:grpSp>
        <p:nvGrpSpPr>
          <p:cNvPr id="8" name="Grupo 17"/>
          <p:cNvGrpSpPr/>
          <p:nvPr/>
        </p:nvGrpSpPr>
        <p:grpSpPr>
          <a:xfrm>
            <a:off x="3487243" y="4974580"/>
            <a:ext cx="4763871" cy="1006227"/>
            <a:chOff x="31729" y="1854798"/>
            <a:chExt cx="3773947" cy="1742582"/>
          </a:xfrm>
        </p:grpSpPr>
        <p:sp>
          <p:nvSpPr>
            <p:cNvPr id="9" name="Divisa 8"/>
            <p:cNvSpPr/>
            <p:nvPr/>
          </p:nvSpPr>
          <p:spPr>
            <a:xfrm>
              <a:off x="31729" y="1854798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Divisa 4"/>
            <p:cNvSpPr/>
            <p:nvPr/>
          </p:nvSpPr>
          <p:spPr>
            <a:xfrm>
              <a:off x="405367" y="1876053"/>
              <a:ext cx="3141172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Definir processo de trabalho</a:t>
              </a:r>
              <a:endParaRPr lang="pt-BR" sz="3200" kern="1200" dirty="0"/>
            </a:p>
          </p:txBody>
        </p:sp>
      </p:grpSp>
      <p:sp>
        <p:nvSpPr>
          <p:cNvPr id="17" name="Retângulo de cantos arredondados 16"/>
          <p:cNvSpPr/>
          <p:nvPr/>
        </p:nvSpPr>
        <p:spPr>
          <a:xfrm>
            <a:off x="806824" y="1979429"/>
            <a:ext cx="2158876" cy="740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 smtClean="0"/>
              <a:t>Definida solução</a:t>
            </a:r>
            <a:endParaRPr lang="pt-BR" sz="2800" b="1" dirty="0"/>
          </a:p>
        </p:txBody>
      </p:sp>
      <p:sp>
        <p:nvSpPr>
          <p:cNvPr id="18" name="Retângulo de cantos arredondados 17"/>
          <p:cNvSpPr/>
          <p:nvPr/>
        </p:nvSpPr>
        <p:spPr>
          <a:xfrm>
            <a:off x="835656" y="3018018"/>
            <a:ext cx="2158876" cy="740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 smtClean="0"/>
              <a:t>Correlação fase 1</a:t>
            </a:r>
            <a:endParaRPr lang="pt-BR" sz="2800" b="1" dirty="0"/>
          </a:p>
        </p:txBody>
      </p:sp>
      <p:sp>
        <p:nvSpPr>
          <p:cNvPr id="19" name="Retângulo de cantos arredondados 18"/>
          <p:cNvSpPr/>
          <p:nvPr/>
        </p:nvSpPr>
        <p:spPr>
          <a:xfrm>
            <a:off x="852131" y="4058207"/>
            <a:ext cx="2158876" cy="740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 smtClean="0"/>
              <a:t>1ª CQC</a:t>
            </a:r>
            <a:endParaRPr lang="pt-BR" sz="2800" b="1" dirty="0"/>
          </a:p>
        </p:txBody>
      </p:sp>
      <p:sp>
        <p:nvSpPr>
          <p:cNvPr id="20" name="Retângulo de cantos arredondados 19"/>
          <p:cNvSpPr/>
          <p:nvPr/>
        </p:nvSpPr>
        <p:spPr>
          <a:xfrm>
            <a:off x="839775" y="5075525"/>
            <a:ext cx="2158876" cy="740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 smtClean="0"/>
              <a:t>Mapeado</a:t>
            </a:r>
            <a:endParaRPr lang="pt-BR" sz="2800" b="1" dirty="0"/>
          </a:p>
        </p:txBody>
      </p:sp>
      <p:pic>
        <p:nvPicPr>
          <p:cNvPr id="21" name="Imagem 20" descr="trabalho em gru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89092" y="1800980"/>
            <a:ext cx="3420387" cy="3339432"/>
          </a:xfrm>
          <a:prstGeom prst="rect">
            <a:avLst/>
          </a:prstGeom>
        </p:spPr>
      </p:pic>
      <p:pic>
        <p:nvPicPr>
          <p:cNvPr id="22" name="Imagem 21" descr="camera_test.ic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0696" y="1923780"/>
            <a:ext cx="637458" cy="637458"/>
          </a:xfrm>
          <a:prstGeom prst="rect">
            <a:avLst/>
          </a:prstGeom>
        </p:spPr>
      </p:pic>
      <p:pic>
        <p:nvPicPr>
          <p:cNvPr id="23" name="Imagem 22" descr="camera_test.ic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1176" y="2935350"/>
            <a:ext cx="637458" cy="637458"/>
          </a:xfrm>
          <a:prstGeom prst="rect">
            <a:avLst/>
          </a:prstGeom>
        </p:spPr>
      </p:pic>
      <p:pic>
        <p:nvPicPr>
          <p:cNvPr id="24" name="Imagem 23" descr="camera_test.ic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3368" y="3966642"/>
            <a:ext cx="637458" cy="637458"/>
          </a:xfrm>
          <a:prstGeom prst="rect">
            <a:avLst/>
          </a:prstGeom>
        </p:spPr>
      </p:pic>
      <p:pic>
        <p:nvPicPr>
          <p:cNvPr id="25" name="Imagem 24" descr="camera_test.ic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8984" y="5004390"/>
            <a:ext cx="637458" cy="637458"/>
          </a:xfrm>
          <a:prstGeom prst="rect">
            <a:avLst/>
          </a:prstGeom>
        </p:spPr>
      </p:pic>
      <p:sp>
        <p:nvSpPr>
          <p:cNvPr id="26" name="Retângulo de cantos arredondados 25"/>
          <p:cNvSpPr/>
          <p:nvPr/>
        </p:nvSpPr>
        <p:spPr>
          <a:xfrm>
            <a:off x="830132" y="1002274"/>
            <a:ext cx="2158876" cy="740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 smtClean="0"/>
              <a:t>Revisado</a:t>
            </a:r>
            <a:endParaRPr lang="pt-BR" sz="2800" b="1" dirty="0"/>
          </a:p>
        </p:txBody>
      </p:sp>
      <p:pic>
        <p:nvPicPr>
          <p:cNvPr id="27" name="Imagem 26" descr="camera_test.ic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4004" y="946625"/>
            <a:ext cx="637458" cy="637458"/>
          </a:xfrm>
          <a:prstGeom prst="rect">
            <a:avLst/>
          </a:prstGeom>
        </p:spPr>
      </p:pic>
      <p:grpSp>
        <p:nvGrpSpPr>
          <p:cNvPr id="28" name="Grupo 8"/>
          <p:cNvGrpSpPr/>
          <p:nvPr/>
        </p:nvGrpSpPr>
        <p:grpSpPr>
          <a:xfrm>
            <a:off x="3441506" y="833368"/>
            <a:ext cx="4843674" cy="993954"/>
            <a:chOff x="0" y="1876053"/>
            <a:chExt cx="3773947" cy="1721327"/>
          </a:xfrm>
        </p:grpSpPr>
        <p:sp>
          <p:nvSpPr>
            <p:cNvPr id="29" name="Divisa 28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Divisa 4"/>
            <p:cNvSpPr/>
            <p:nvPr/>
          </p:nvSpPr>
          <p:spPr>
            <a:xfrm>
              <a:off x="359617" y="1876053"/>
              <a:ext cx="306790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Revisar layouts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12192000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</a:t>
            </a: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realizadas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 bwMode="auto">
          <a:xfrm>
            <a:off x="531443" y="2092207"/>
            <a:ext cx="7780270" cy="362279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Em março de 2018 </a:t>
            </a: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em </a:t>
            </a:r>
            <a:r>
              <a:rPr lang="pt-BR" altLang="pt-BR" sz="3600" dirty="0" err="1" smtClean="0">
                <a:latin typeface="Arial" pitchFamily="34" charset="0"/>
                <a:cs typeface="Arial" pitchFamily="34" charset="0"/>
              </a:rPr>
              <a:t>conj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unto com a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SPREV/MF, foram revistos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os layouts do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eSocial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com foco nos eventos específicos para </a:t>
            </a: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Órgãos Públicos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lvl="0" indent="-571500" algn="just">
              <a:lnSpc>
                <a:spcPct val="90000"/>
              </a:lnSpc>
              <a:spcBef>
                <a:spcPts val="1000"/>
              </a:spcBef>
              <a:defRPr/>
            </a:pPr>
            <a:r>
              <a:rPr lang="pt-BR" sz="3600" dirty="0" smtClean="0"/>
              <a:t> 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9" name="Imagem 8" descr="esforço conjun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36643" y="1527585"/>
            <a:ext cx="3955357" cy="3460937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10766" y="1876053"/>
              <a:ext cx="2809215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Revisar layouts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385763" y="1904104"/>
            <a:ext cx="7829550" cy="416807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Definido</a:t>
            </a:r>
            <a:r>
              <a:rPr kumimoji="0" lang="pt-BR" altLang="pt-BR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que a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solução de integração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ser</a:t>
            </a: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á fornecida pelo SERPRO como serviço e permitirá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6120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Controle dos prazos;</a:t>
            </a:r>
          </a:p>
          <a:p>
            <a:pPr marL="6120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Transferência das informações; </a:t>
            </a:r>
          </a:p>
          <a:p>
            <a:pPr marL="6120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Acompanhamento dos resultados;</a:t>
            </a:r>
          </a:p>
          <a:p>
            <a:pPr marL="6120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Correção das pendências; </a:t>
            </a:r>
          </a:p>
          <a:p>
            <a:pPr marL="612000" marR="0" lvl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Gestão em ambiente web.</a:t>
            </a:r>
          </a:p>
        </p:txBody>
      </p:sp>
      <p:pic>
        <p:nvPicPr>
          <p:cNvPr id="5" name="Imagem 4" descr="red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6575" y="1742302"/>
            <a:ext cx="3449594" cy="4139513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510766" y="1876053"/>
              <a:ext cx="2809215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Obter solução de integração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430307" y="1850315"/>
            <a:ext cx="8487782" cy="395217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As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atividades para evoluções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 SIAPE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seguirão</a:t>
            </a:r>
            <a:r>
              <a:rPr kumimoji="0" lang="pt-BR" altLang="pt-BR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 </a:t>
            </a:r>
            <a:r>
              <a:rPr kumimoji="0" lang="pt-BR" altLang="pt-BR" sz="3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faseamento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6120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Correlação de campos fase 1;</a:t>
            </a:r>
          </a:p>
          <a:p>
            <a:pPr marL="6120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Criação de novos campos fase 1;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612000" marR="0" lvl="0" indent="-5715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Criação de novas funcionalidades fase 1;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Imagem 4" descr="conferind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20473" y="1692876"/>
            <a:ext cx="2826684" cy="4155989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510766" y="1876053"/>
              <a:ext cx="2809215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Evoluir SIAPE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m 3" descr="diagnostic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2314" y="1769806"/>
            <a:ext cx="3379686" cy="3379686"/>
          </a:xfrm>
          <a:prstGeom prst="rect">
            <a:avLst/>
          </a:prstGeom>
        </p:spPr>
      </p:pic>
      <p:sp>
        <p:nvSpPr>
          <p:cNvPr id="5" name="Espaço Reservado para Conteúdo 2"/>
          <p:cNvSpPr txBox="1">
            <a:spLocks/>
          </p:cNvSpPr>
          <p:nvPr/>
        </p:nvSpPr>
        <p:spPr bwMode="auto">
          <a:xfrm>
            <a:off x="259203" y="1847557"/>
            <a:ext cx="8701915" cy="4314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 ª Consulta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Qualificação Cadastral apresentou o seguinte resultado:</a:t>
            </a:r>
          </a:p>
        </p:txBody>
      </p:sp>
      <p:grpSp>
        <p:nvGrpSpPr>
          <p:cNvPr id="6" name="Grupo 5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510766" y="1876053"/>
              <a:ext cx="2809215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Identificar inconsistências</a:t>
              </a:r>
              <a:endParaRPr lang="pt-BR" sz="3200" kern="1200" dirty="0"/>
            </a:p>
          </p:txBody>
        </p:sp>
      </p:grpSp>
      <p:graphicFrame>
        <p:nvGraphicFramePr>
          <p:cNvPr id="14" name="Tabela 13"/>
          <p:cNvGraphicFramePr>
            <a:graphicFrameLocks noGrp="1"/>
          </p:cNvGraphicFramePr>
          <p:nvPr/>
        </p:nvGraphicFramePr>
        <p:xfrm>
          <a:off x="309716" y="2916128"/>
          <a:ext cx="8554065" cy="2991380"/>
        </p:xfrm>
        <a:graphic>
          <a:graphicData uri="http://schemas.openxmlformats.org/drawingml/2006/table">
            <a:tbl>
              <a:tblPr/>
              <a:tblGrid>
                <a:gridCol w="2068637"/>
                <a:gridCol w="2099866"/>
                <a:gridCol w="2081284"/>
                <a:gridCol w="2304278"/>
              </a:tblGrid>
              <a:tr h="747845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QUANTIDADE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QTDE ERROS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 </a:t>
                      </a:r>
                      <a:r>
                        <a:rPr lang="pt-BR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ERROS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747845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BASE SIAPE 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1.040.204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121.130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12%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845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PROCESSADOS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991.012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120.622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12%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845"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REJEITADOS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49.192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1%</a:t>
                      </a:r>
                      <a:endParaRPr lang="pt-BR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368709" y="2566221"/>
          <a:ext cx="11518491" cy="3165333"/>
        </p:xfrm>
        <a:graphic>
          <a:graphicData uri="http://schemas.openxmlformats.org/drawingml/2006/table">
            <a:tbl>
              <a:tblPr/>
              <a:tblGrid>
                <a:gridCol w="3436916"/>
                <a:gridCol w="2684309"/>
                <a:gridCol w="5397266"/>
              </a:tblGrid>
              <a:tr h="34871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REJEITADOS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48712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ERRO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QUANTIDADE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046135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NIS inválido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lvl="1" algn="l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Corrigir cadastro no </a:t>
                      </a:r>
                      <a:r>
                        <a:rPr lang="pt-BR" sz="2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Siape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e reprocessar</a:t>
                      </a:r>
                    </a:p>
                    <a:p>
                      <a:pPr algn="l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108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07668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NOME inválido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vl="1" algn="l" fontAlgn="b"/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6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Grupo 5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483884" y="1876053"/>
              <a:ext cx="2713071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265472" y="2004287"/>
          <a:ext cx="11636477" cy="4134193"/>
        </p:xfrm>
        <a:graphic>
          <a:graphicData uri="http://schemas.openxmlformats.org/drawingml/2006/table">
            <a:tbl>
              <a:tblPr/>
              <a:tblGrid>
                <a:gridCol w="3135297"/>
                <a:gridCol w="2090199"/>
                <a:gridCol w="6410981"/>
              </a:tblGrid>
              <a:tr h="51453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PROCESSADOS</a:t>
                      </a:r>
                      <a:endParaRPr lang="pt-BR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78337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ERRO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QUANTIDADE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AÇÃO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01377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Data de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Nascimento diverge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 existente no CNIS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24.609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Atualizar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Cadastro NIS da CAIXA – Utilizar Cadastro NIS Empresa pelo Conectividade Social ou uma agência da CAIXA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ou  Atualizar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 Cadastro NIS em uma agência do Banco do Brasil.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1377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CPF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diverge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do existente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CNIS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35.520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13773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CPF não preenchido no CNIS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42.052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pSp>
        <p:nvGrpSpPr>
          <p:cNvPr id="5" name="Grupo 4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24207" y="1876053"/>
              <a:ext cx="2672748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 txBox="1">
            <a:spLocks/>
          </p:cNvSpPr>
          <p:nvPr/>
        </p:nvSpPr>
        <p:spPr bwMode="auto">
          <a:xfrm>
            <a:off x="623392" y="1340768"/>
            <a:ext cx="10945216" cy="4712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Contexto.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Etapas da Implantação.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Etapas já realizadas.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altLang="pt-BR" sz="3600" noProof="0" dirty="0" smtClean="0">
                <a:latin typeface="Arial" pitchFamily="34" charset="0"/>
                <a:cs typeface="Arial" pitchFamily="34" charset="0"/>
              </a:rPr>
              <a:t>Responsabilidades</a:t>
            </a:r>
            <a:r>
              <a:rPr lang="pt-BR" altLang="pt-BR" sz="3600" noProof="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Próximos passos.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BR" altLang="pt-BR" sz="3600" noProof="0" dirty="0" smtClean="0">
                <a:latin typeface="Arial" pitchFamily="34" charset="0"/>
                <a:cs typeface="Arial" pitchFamily="34" charset="0"/>
              </a:rPr>
              <a:t>Comunicação.</a:t>
            </a: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Título 2"/>
          <p:cNvSpPr txBox="1">
            <a:spLocks/>
          </p:cNvSpPr>
          <p:nvPr/>
        </p:nvSpPr>
        <p:spPr>
          <a:xfrm>
            <a:off x="0" y="133414"/>
            <a:ext cx="10515600" cy="62071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Conteúdo</a:t>
            </a:r>
            <a:endParaRPr kumimoji="0" lang="pt-BR" sz="4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68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294968" y="2210765"/>
          <a:ext cx="11636477" cy="3120420"/>
        </p:xfrm>
        <a:graphic>
          <a:graphicData uri="http://schemas.openxmlformats.org/drawingml/2006/table">
            <a:tbl>
              <a:tblPr/>
              <a:tblGrid>
                <a:gridCol w="3135297"/>
                <a:gridCol w="2090199"/>
                <a:gridCol w="6410981"/>
              </a:tblGrid>
              <a:tr h="51453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PROCESSADOS</a:t>
                      </a:r>
                      <a:endParaRPr lang="pt-BR" sz="2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78337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ERRO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QUANTIDADE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AÇÃO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013773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NIS inconsistente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8.495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lvl="1" algn="l" fontAlgn="b"/>
                      <a:r>
                        <a:rPr lang="pt-BR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Atualizar </a:t>
                      </a: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NIS no INSS </a:t>
                      </a:r>
                      <a:r>
                        <a:rPr lang="pt-BR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– Ligar </a:t>
                      </a: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135 para </a:t>
                      </a:r>
                      <a:r>
                        <a:rPr lang="pt-BR" sz="2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agendar atendimento</a:t>
                      </a: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;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13773">
                <a:tc>
                  <a:txBody>
                    <a:bodyPr/>
                    <a:lstStyle/>
                    <a:p>
                      <a:pPr algn="l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NIS com óbito no CNIS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335</a:t>
                      </a: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b"/>
                      <a:endParaRPr lang="pt-BR" sz="2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343" marR="9343" marT="93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5" name="Grupo 3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37648" y="1876053"/>
              <a:ext cx="2659306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294969" y="1961533"/>
          <a:ext cx="11474244" cy="4262286"/>
        </p:xfrm>
        <a:graphic>
          <a:graphicData uri="http://schemas.openxmlformats.org/drawingml/2006/table">
            <a:tbl>
              <a:tblPr/>
              <a:tblGrid>
                <a:gridCol w="5279921"/>
                <a:gridCol w="1887794"/>
                <a:gridCol w="4306529"/>
              </a:tblGrid>
              <a:tr h="47194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2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PROCESSADOS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05993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TIPO DE ERRO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QUANTIDADE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52870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CPF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não consta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Cadastro CPF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Procurar Conveniadas da</a:t>
                      </a:r>
                      <a:b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RFB: Correios, Banco do Brasil . Antes de procurar uma unidade de atendimento, sugerimos utilizar a opção “Alteração de Dados Cadastrais no CPF “ no http://idg.receita.fazenda.gov.br/interface/cidadao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432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CPF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NULO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 Cadastro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CPF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58432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CPF CANCELADO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Cadastro CPF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26521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CPF SUSPENSO no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Cadastro CPF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669785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Data de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Nascimento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diverge da existente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 Cadastro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CPF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42476">
                <a:tc>
                  <a:txBody>
                    <a:bodyPr/>
                    <a:lstStyle/>
                    <a:p>
                      <a:pPr algn="l" fontAlgn="ctr"/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NOME </a:t>
                      </a: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diverge do existente no Cadastro </a:t>
                      </a:r>
                      <a:r>
                        <a:rPr lang="pt-BR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CPF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7.896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Grupo 3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10766" y="1876053"/>
              <a:ext cx="268618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2" name="Grupo 3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10766" y="1876053"/>
              <a:ext cx="268618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dirty="0"/>
            </a:p>
          </p:txBody>
        </p:sp>
      </p:grpSp>
      <p:pic>
        <p:nvPicPr>
          <p:cNvPr id="10" name="Imagem 9" descr="boneco computador 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1878" y="1989438"/>
            <a:ext cx="4504266" cy="3200399"/>
          </a:xfrm>
          <a:prstGeom prst="rect">
            <a:avLst/>
          </a:prstGeom>
        </p:spPr>
      </p:pic>
      <p:sp>
        <p:nvSpPr>
          <p:cNvPr id="8" name="Espaço Reservado para Conteúdo 2"/>
          <p:cNvSpPr txBox="1">
            <a:spLocks/>
          </p:cNvSpPr>
          <p:nvPr/>
        </p:nvSpPr>
        <p:spPr bwMode="auto">
          <a:xfrm>
            <a:off x="387255" y="1885556"/>
            <a:ext cx="7358945" cy="406342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Disponibilizada funcionalidade no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Siapenet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para download dos arquivos da 1ª CQC</a:t>
            </a:r>
            <a:r>
              <a:rPr kumimoji="0" lang="pt-BR" alt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Estão disponíveis </a:t>
            </a:r>
            <a:r>
              <a:rPr kumimoji="0" lang="pt-BR" altLang="pt-BR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arquivos e layout.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9" name="Imagem 8" descr="siapenet CQ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96014"/>
            <a:ext cx="12192000" cy="5854532"/>
          </a:xfrm>
          <a:prstGeom prst="rect">
            <a:avLst/>
          </a:prstGeom>
        </p:spPr>
      </p:pic>
      <p:grpSp>
        <p:nvGrpSpPr>
          <p:cNvPr id="11" name="Grupo 3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12" name="Divisa 11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Divisa 4"/>
            <p:cNvSpPr/>
            <p:nvPr/>
          </p:nvSpPr>
          <p:spPr>
            <a:xfrm>
              <a:off x="510766" y="1876053"/>
              <a:ext cx="268618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dirty="0" smtClean="0"/>
                <a:t>Identificar inconsistências</a:t>
              </a:r>
              <a:endParaRPr lang="pt-BR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12192000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já realizadas</a:t>
            </a: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</a:t>
            </a: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– processos mapeados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4" name="Grupo 3"/>
          <p:cNvGrpSpPr/>
          <p:nvPr/>
        </p:nvGrpSpPr>
        <p:grpSpPr>
          <a:xfrm rot="16200000">
            <a:off x="-964043" y="2750206"/>
            <a:ext cx="3574010" cy="1280160"/>
            <a:chOff x="31729" y="1854798"/>
            <a:chExt cx="3773947" cy="1742582"/>
          </a:xfrm>
        </p:grpSpPr>
        <p:sp>
          <p:nvSpPr>
            <p:cNvPr id="5" name="Divisa 4"/>
            <p:cNvSpPr/>
            <p:nvPr/>
          </p:nvSpPr>
          <p:spPr>
            <a:xfrm>
              <a:off x="31729" y="1854798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Divisa 4"/>
            <p:cNvSpPr/>
            <p:nvPr/>
          </p:nvSpPr>
          <p:spPr>
            <a:xfrm>
              <a:off x="405367" y="1876053"/>
              <a:ext cx="3141172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Definir processo de trabalho</a:t>
              </a:r>
              <a:endParaRPr lang="pt-BR" sz="3200" kern="1200" dirty="0"/>
            </a:p>
          </p:txBody>
        </p:sp>
      </p:grpSp>
      <p:pic>
        <p:nvPicPr>
          <p:cNvPr id="7" name="Imagem 6" descr="Pre-operacao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9859" y="877824"/>
            <a:ext cx="10632142" cy="54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12192000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Etapas já realizadas –processos mapeados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 rot="16200000">
            <a:off x="-993093" y="2933448"/>
            <a:ext cx="3772503" cy="1376430"/>
            <a:chOff x="31729" y="1854798"/>
            <a:chExt cx="3773947" cy="1742583"/>
          </a:xfrm>
        </p:grpSpPr>
        <p:sp>
          <p:nvSpPr>
            <p:cNvPr id="5" name="Divisa 4"/>
            <p:cNvSpPr/>
            <p:nvPr/>
          </p:nvSpPr>
          <p:spPr>
            <a:xfrm>
              <a:off x="31729" y="1854798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Divisa 4"/>
            <p:cNvSpPr/>
            <p:nvPr/>
          </p:nvSpPr>
          <p:spPr>
            <a:xfrm>
              <a:off x="405367" y="1876053"/>
              <a:ext cx="3141171" cy="17213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Definir processo de trabalho</a:t>
              </a:r>
              <a:endParaRPr lang="pt-BR" sz="3200" kern="1200" dirty="0"/>
            </a:p>
          </p:txBody>
        </p:sp>
      </p:grpSp>
      <p:pic>
        <p:nvPicPr>
          <p:cNvPr id="7" name="Imagem 6" descr="Operacao continuada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5392" y="878789"/>
            <a:ext cx="9404563" cy="597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12192000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Responsabilidades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634681" y="1487523"/>
            <a:ext cx="7358945" cy="4314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responsabilidade pelas informações junto ao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eSocial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é do </a:t>
            </a:r>
            <a:r>
              <a:rPr kumimoji="0" lang="pt-BR" alt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Dirigente do Órgão ou Entidade.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 MP realizará a </a:t>
            </a:r>
            <a:r>
              <a:rPr kumimoji="0" lang="pt-BR" altLang="pt-B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transmissão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o que gera a necessidade de emissão de procuração eletrônica junto a Receita Federal ou CEF.</a:t>
            </a:r>
          </a:p>
        </p:txBody>
      </p:sp>
      <p:pic>
        <p:nvPicPr>
          <p:cNvPr id="5" name="Imagem 4" descr="apresentaçã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9884" y="1782402"/>
            <a:ext cx="4272117" cy="373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Responsabilidades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291823" y="1521442"/>
          <a:ext cx="11518490" cy="4785360"/>
        </p:xfrm>
        <a:graphic>
          <a:graphicData uri="http://schemas.openxmlformats.org/drawingml/2006/table">
            <a:tbl>
              <a:tblPr/>
              <a:tblGrid>
                <a:gridCol w="2646449"/>
                <a:gridCol w="8872041"/>
              </a:tblGrid>
              <a:tr h="4661473">
                <a:tc>
                  <a:txBody>
                    <a:bodyPr/>
                    <a:lstStyle/>
                    <a:p>
                      <a:pPr algn="l" fontAlgn="base"/>
                      <a:r>
                        <a:rPr lang="pt-BR" sz="2800" dirty="0" smtClean="0"/>
                        <a:t>Pessoa Jurídica </a:t>
                      </a:r>
                    </a:p>
                    <a:p>
                      <a:pPr algn="l" fontAlgn="base"/>
                      <a:r>
                        <a:rPr lang="pt-BR" sz="2800" dirty="0" smtClean="0"/>
                        <a:t>Órgão </a:t>
                      </a:r>
                      <a:r>
                        <a:rPr lang="pt-BR" sz="2800" dirty="0"/>
                        <a:t>Público com </a:t>
                      </a:r>
                      <a:r>
                        <a:rPr lang="pt-BR" sz="2800" dirty="0" smtClean="0"/>
                        <a:t>procuração </a:t>
                      </a:r>
                      <a:r>
                        <a:rPr lang="pt-BR" sz="2800" dirty="0"/>
                        <a:t>RFB</a:t>
                      </a:r>
                    </a:p>
                  </a:txBody>
                  <a:tcPr>
                    <a:lnL>
                      <a:noFill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5D5D5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pt-BR" sz="2800" dirty="0"/>
                        <a:t>O sistema verifica:</a:t>
                      </a:r>
                    </a:p>
                    <a:p>
                      <a:pPr algn="l" fontAlgn="base"/>
                      <a:r>
                        <a:rPr lang="pt-BR" sz="2800" dirty="0"/>
                        <a:t>      1º) na base de dados do CNPJ se a inscrição do assinante é válida;</a:t>
                      </a:r>
                    </a:p>
                    <a:p>
                      <a:pPr algn="l" fontAlgn="base"/>
                      <a:r>
                        <a:rPr lang="pt-BR" sz="2800" dirty="0"/>
                        <a:t>     </a:t>
                      </a:r>
                      <a:r>
                        <a:rPr lang="pt-BR" sz="2800" dirty="0" smtClean="0"/>
                        <a:t> </a:t>
                      </a:r>
                      <a:r>
                        <a:rPr lang="pt-BR" sz="2800" dirty="0"/>
                        <a:t>2º) se tem procuração eletrônica RFB;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</a:t>
                      </a:r>
                      <a:r>
                        <a:rPr lang="pt-BR" sz="2800" dirty="0" smtClean="0"/>
                        <a:t>3º</a:t>
                      </a:r>
                      <a:r>
                        <a:rPr lang="pt-BR" sz="2800" dirty="0"/>
                        <a:t>) se o assinante possui Procuração Eletrônica outorgada pelo órgão público informado no evento;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</a:t>
                      </a:r>
                      <a:r>
                        <a:rPr lang="pt-BR" sz="2800" dirty="0" smtClean="0"/>
                        <a:t>4º</a:t>
                      </a:r>
                      <a:r>
                        <a:rPr lang="pt-BR" sz="2800" dirty="0"/>
                        <a:t>) qual o perfil de acesso da procuração eletrônica (conforme tabela constante do item 8.2.1 do MOS v.2.4);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</a:t>
                      </a:r>
                      <a:r>
                        <a:rPr lang="pt-BR" sz="2800" dirty="0" smtClean="0"/>
                        <a:t>5º</a:t>
                      </a:r>
                      <a:r>
                        <a:rPr lang="pt-BR" sz="2800" dirty="0"/>
                        <a:t>) se o evento que está sendo enviado se enquadra no perfil de acesso daquela Procuração Eletrônica.</a:t>
                      </a:r>
                    </a:p>
                    <a:p>
                      <a:pPr algn="l" fontAlgn="base"/>
                      <a:r>
                        <a:rPr lang="pt-BR" sz="2800" dirty="0"/>
                        <a:t>      Caso afirmativo, o evento será aceito.</a:t>
                      </a:r>
                    </a:p>
                  </a:txBody>
                  <a:tcPr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5D5D5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943896" y="899654"/>
            <a:ext cx="10869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/>
              <a:t>Regra de Validação de Assinatura de Eventos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Responsabilidades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95072" y="1508759"/>
          <a:ext cx="11765280" cy="5212080"/>
        </p:xfrm>
        <a:graphic>
          <a:graphicData uri="http://schemas.openxmlformats.org/drawingml/2006/table">
            <a:tbl>
              <a:tblPr/>
              <a:tblGrid>
                <a:gridCol w="2724839"/>
                <a:gridCol w="9040441"/>
              </a:tblGrid>
              <a:tr h="0">
                <a:tc>
                  <a:txBody>
                    <a:bodyPr/>
                    <a:lstStyle/>
                    <a:p>
                      <a:pPr algn="l" fontAlgn="base"/>
                      <a:r>
                        <a:rPr lang="pt-BR" sz="2800" dirty="0"/>
                        <a:t>Pessoa Jurídica Órgão Público com procuração CAIXA</a:t>
                      </a:r>
                    </a:p>
                  </a:txBody>
                  <a:tcPr>
                    <a:lnL>
                      <a:noFill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5D5D5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pt-BR" sz="2800" dirty="0" smtClean="0"/>
                        <a:t>O </a:t>
                      </a:r>
                      <a:r>
                        <a:rPr lang="pt-BR" sz="2800" dirty="0"/>
                        <a:t>sistema verifica: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  </a:t>
                      </a:r>
                      <a:r>
                        <a:rPr lang="pt-BR" sz="2800" dirty="0" smtClean="0"/>
                        <a:t>1º</a:t>
                      </a:r>
                      <a:r>
                        <a:rPr lang="pt-BR" sz="2800" dirty="0"/>
                        <a:t>) na base de dados do CNPJ se a inscrição do assinante é válida;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  </a:t>
                      </a:r>
                      <a:r>
                        <a:rPr lang="pt-BR" sz="2800" dirty="0" smtClean="0"/>
                        <a:t>2º</a:t>
                      </a:r>
                      <a:r>
                        <a:rPr lang="pt-BR" sz="2800" dirty="0"/>
                        <a:t>) que NÃO tem procuração eletrônica RFB;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  </a:t>
                      </a:r>
                      <a:r>
                        <a:rPr lang="pt-BR" sz="2800" dirty="0" smtClean="0"/>
                        <a:t>3º</a:t>
                      </a:r>
                      <a:r>
                        <a:rPr lang="pt-BR" sz="2800" dirty="0"/>
                        <a:t>) se possui procuração eletrônica CAIXA;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 </a:t>
                      </a:r>
                      <a:r>
                        <a:rPr lang="pt-BR" sz="2800" dirty="0" smtClean="0"/>
                        <a:t> </a:t>
                      </a:r>
                      <a:r>
                        <a:rPr lang="pt-BR" sz="2800" dirty="0"/>
                        <a:t>4º) se o assinante possui Procuração Eletrônica outorgada pelo órgão público informado no evento;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  </a:t>
                      </a:r>
                      <a:r>
                        <a:rPr lang="pt-BR" sz="2800" dirty="0" smtClean="0"/>
                        <a:t>5º</a:t>
                      </a:r>
                      <a:r>
                        <a:rPr lang="pt-BR" sz="2800" dirty="0"/>
                        <a:t>) qual o perfil de acesso da procuração eletrônica (conforme tabela constante do item 8.2.1 do MOS v.2.4);</a:t>
                      </a:r>
                    </a:p>
                    <a:p>
                      <a:pPr algn="l" fontAlgn="base"/>
                      <a:r>
                        <a:rPr lang="pt-BR" sz="2800" dirty="0"/>
                        <a:t>        </a:t>
                      </a:r>
                      <a:r>
                        <a:rPr lang="pt-BR" sz="2800" dirty="0" smtClean="0"/>
                        <a:t>6º</a:t>
                      </a:r>
                      <a:r>
                        <a:rPr lang="pt-BR" sz="2800" dirty="0"/>
                        <a:t>) se o evento que está sendo enviado se enquadra no perfil de acesso daquela Procuração Eletrônica.</a:t>
                      </a:r>
                    </a:p>
                    <a:p>
                      <a:pPr algn="l" fontAlgn="base"/>
                      <a:r>
                        <a:rPr lang="pt-BR" sz="2800" dirty="0" smtClean="0"/>
                        <a:t>Caso </a:t>
                      </a:r>
                      <a:r>
                        <a:rPr lang="pt-BR" sz="2800" dirty="0"/>
                        <a:t>afirmativo, o evento será aceito</a:t>
                      </a:r>
                    </a:p>
                  </a:txBody>
                  <a:tcPr>
                    <a:lnL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D5D5D5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943896" y="899654"/>
            <a:ext cx="10869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 smtClean="0"/>
              <a:t>Regra de Validação de Assinatura de Eventos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Responsabilidades</a:t>
            </a:r>
            <a:endParaRPr lang="pt-BR" sz="4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634682" y="1487523"/>
            <a:ext cx="6252816" cy="4314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Os dados do responsável pelas informações a serem utilizados na transmissão dos eventos, serão obtidos na tabela de UPAG do SIAPE.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Imagem 4" descr="equip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8496" y="3082413"/>
            <a:ext cx="4662642" cy="279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Contexto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623392" y="1340768"/>
            <a:ext cx="10945216" cy="4712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 unificação e padronização da prestação das informações referentes à escrituração das obrigações fiscais, previdenciárias e trabalhistas  preconizadas pelo eSocial, impõe aos órgãos e entidades que compõem o SIPEC, adoção de um esforço conjunto para atingir esse objetivo.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3351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3"/>
          <p:cNvGrpSpPr/>
          <p:nvPr/>
        </p:nvGrpSpPr>
        <p:grpSpPr>
          <a:xfrm>
            <a:off x="3399287" y="1047146"/>
            <a:ext cx="5073445" cy="4933661"/>
            <a:chOff x="4925961" y="1401098"/>
            <a:chExt cx="3982066" cy="4933661"/>
          </a:xfrm>
        </p:grpSpPr>
        <p:grpSp>
          <p:nvGrpSpPr>
            <p:cNvPr id="4" name="Grupo 5"/>
            <p:cNvGrpSpPr/>
            <p:nvPr/>
          </p:nvGrpSpPr>
          <p:grpSpPr>
            <a:xfrm>
              <a:off x="4946299" y="2647321"/>
              <a:ext cx="3961728" cy="1194384"/>
              <a:chOff x="0" y="1876053"/>
              <a:chExt cx="3773947" cy="1721327"/>
            </a:xfrm>
          </p:grpSpPr>
          <p:sp>
            <p:nvSpPr>
              <p:cNvPr id="15" name="Divisa 14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Divisa 4"/>
              <p:cNvSpPr/>
              <p:nvPr/>
            </p:nvSpPr>
            <p:spPr>
              <a:xfrm>
                <a:off x="390600" y="1876053"/>
                <a:ext cx="2998393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Evoluir SIAPE</a:t>
                </a:r>
                <a:endParaRPr lang="pt-BR" sz="3200" kern="1200" dirty="0"/>
              </a:p>
            </p:txBody>
          </p:sp>
        </p:grpSp>
        <p:grpSp>
          <p:nvGrpSpPr>
            <p:cNvPr id="5" name="Grupo 8"/>
            <p:cNvGrpSpPr/>
            <p:nvPr/>
          </p:nvGrpSpPr>
          <p:grpSpPr>
            <a:xfrm>
              <a:off x="4925961" y="1401098"/>
              <a:ext cx="3982065" cy="1194384"/>
              <a:chOff x="0" y="1876053"/>
              <a:chExt cx="3773947" cy="1721327"/>
            </a:xfrm>
          </p:grpSpPr>
          <p:sp>
            <p:nvSpPr>
              <p:cNvPr id="13" name="Divisa 12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Divisa 4"/>
              <p:cNvSpPr/>
              <p:nvPr/>
            </p:nvSpPr>
            <p:spPr>
              <a:xfrm>
                <a:off x="359617" y="1876053"/>
                <a:ext cx="3067909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Obter solução de integração</a:t>
                </a:r>
                <a:endParaRPr lang="pt-BR" sz="3200" kern="1200" dirty="0"/>
              </a:p>
            </p:txBody>
          </p:sp>
        </p:grpSp>
        <p:grpSp>
          <p:nvGrpSpPr>
            <p:cNvPr id="6" name="Grupo 11"/>
            <p:cNvGrpSpPr/>
            <p:nvPr/>
          </p:nvGrpSpPr>
          <p:grpSpPr>
            <a:xfrm>
              <a:off x="4957152" y="3896592"/>
              <a:ext cx="3950874" cy="1194384"/>
              <a:chOff x="0" y="1876053"/>
              <a:chExt cx="3773947" cy="1721327"/>
            </a:xfrm>
          </p:grpSpPr>
          <p:sp>
            <p:nvSpPr>
              <p:cNvPr id="11" name="Divisa 10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Divisa 4"/>
              <p:cNvSpPr/>
              <p:nvPr/>
            </p:nvSpPr>
            <p:spPr>
              <a:xfrm>
                <a:off x="691973" y="1876053"/>
                <a:ext cx="2504981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dirty="0" smtClean="0"/>
                  <a:t>Evoluir SIAPE</a:t>
                </a:r>
                <a:endParaRPr lang="pt-BR" sz="3200" dirty="0"/>
              </a:p>
            </p:txBody>
          </p:sp>
        </p:grpSp>
        <p:grpSp>
          <p:nvGrpSpPr>
            <p:cNvPr id="7" name="Grupo 17"/>
            <p:cNvGrpSpPr/>
            <p:nvPr/>
          </p:nvGrpSpPr>
          <p:grpSpPr>
            <a:xfrm>
              <a:off x="4991568" y="5125627"/>
              <a:ext cx="3916458" cy="1209132"/>
              <a:chOff x="31729" y="1854798"/>
              <a:chExt cx="3773947" cy="1742582"/>
            </a:xfrm>
          </p:grpSpPr>
          <p:sp>
            <p:nvSpPr>
              <p:cNvPr id="9" name="Divisa 8"/>
              <p:cNvSpPr/>
              <p:nvPr/>
            </p:nvSpPr>
            <p:spPr>
              <a:xfrm>
                <a:off x="31729" y="1854798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Divisa 4"/>
              <p:cNvSpPr/>
              <p:nvPr/>
            </p:nvSpPr>
            <p:spPr>
              <a:xfrm>
                <a:off x="405367" y="1876053"/>
                <a:ext cx="3141172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dirty="0" smtClean="0"/>
                  <a:t>Sanear </a:t>
                </a:r>
                <a:endParaRPr lang="pt-BR" sz="3200" dirty="0" smtClean="0"/>
              </a:p>
              <a:p>
                <a:pPr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dirty="0" smtClean="0"/>
                  <a:t>inconsistências</a:t>
                </a:r>
                <a:endParaRPr lang="pt-BR" sz="3200" dirty="0" smtClean="0"/>
              </a:p>
            </p:txBody>
          </p:sp>
        </p:grpSp>
      </p:grpSp>
      <p:sp>
        <p:nvSpPr>
          <p:cNvPr id="17" name="Retângulo de cantos arredondados 16"/>
          <p:cNvSpPr/>
          <p:nvPr/>
        </p:nvSpPr>
        <p:spPr>
          <a:xfrm>
            <a:off x="803189" y="1173892"/>
            <a:ext cx="2261287" cy="889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/>
              <a:t>Contratar serviço</a:t>
            </a:r>
            <a:endParaRPr lang="pt-BR" sz="2400" b="1" dirty="0"/>
          </a:p>
        </p:txBody>
      </p:sp>
      <p:sp>
        <p:nvSpPr>
          <p:cNvPr id="18" name="Retângulo de cantos arredondados 17"/>
          <p:cNvSpPr/>
          <p:nvPr/>
        </p:nvSpPr>
        <p:spPr>
          <a:xfrm>
            <a:off x="832021" y="2438399"/>
            <a:ext cx="2261287" cy="889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/>
              <a:t>N</a:t>
            </a:r>
            <a:r>
              <a:rPr lang="pt-BR" sz="2400" b="1" dirty="0" smtClean="0"/>
              <a:t>ovos campos fase 1 e 2</a:t>
            </a:r>
            <a:endParaRPr lang="pt-BR" sz="2400" b="1" dirty="0"/>
          </a:p>
        </p:txBody>
      </p:sp>
      <p:sp>
        <p:nvSpPr>
          <p:cNvPr id="19" name="Retângulo de cantos arredondados 18"/>
          <p:cNvSpPr/>
          <p:nvPr/>
        </p:nvSpPr>
        <p:spPr>
          <a:xfrm>
            <a:off x="848496" y="3715264"/>
            <a:ext cx="2261287" cy="889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/>
              <a:t>Desenvolver gerador</a:t>
            </a:r>
            <a:endParaRPr lang="pt-BR" sz="2400" b="1" dirty="0"/>
          </a:p>
        </p:txBody>
      </p:sp>
      <p:sp>
        <p:nvSpPr>
          <p:cNvPr id="20" name="Retângulo de cantos arredondados 19"/>
          <p:cNvSpPr/>
          <p:nvPr/>
        </p:nvSpPr>
        <p:spPr>
          <a:xfrm>
            <a:off x="836140" y="4926226"/>
            <a:ext cx="2261287" cy="889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 smtClean="0"/>
              <a:t>Disponibilizar no SIGEPE</a:t>
            </a:r>
            <a:endParaRPr lang="pt-BR" sz="2400" b="1" dirty="0"/>
          </a:p>
        </p:txBody>
      </p:sp>
      <p:pic>
        <p:nvPicPr>
          <p:cNvPr id="21" name="Imagem 20" descr="trabalho em gru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89092" y="1800980"/>
            <a:ext cx="3420387" cy="3339432"/>
          </a:xfrm>
          <a:prstGeom prst="rect">
            <a:avLst/>
          </a:prstGeom>
        </p:spPr>
      </p:pic>
      <p:sp>
        <p:nvSpPr>
          <p:cNvPr id="26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Próximos </a:t>
            </a: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passos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Próximos </a:t>
            </a: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passos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387544" y="2174789"/>
            <a:ext cx="11208275" cy="366995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 processo de contratação</a:t>
            </a:r>
            <a:r>
              <a:rPr kumimoji="0" lang="pt-BR" altLang="pt-BR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do serviço de integração Conecta, já está formatado com previsão de assinatura em outubro de 2018.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5" name="Grupo 3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37648" y="1876053"/>
              <a:ext cx="2659306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algn="ctr"/>
              <a:r>
                <a:rPr lang="pt-BR" sz="3200" b="1" dirty="0" smtClean="0"/>
                <a:t>Contratar serviço</a:t>
              </a:r>
              <a:endParaRPr lang="pt-BR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 noChangeArrowheads="1"/>
          </p:cNvSpPr>
          <p:nvPr/>
        </p:nvSpPr>
        <p:spPr>
          <a:xfrm>
            <a:off x="0" y="0"/>
            <a:ext cx="12192000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Próximos passos - </a:t>
            </a:r>
            <a:r>
              <a:rPr kumimoji="0" lang="pt-BR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Faseamento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7459" y="885107"/>
            <a:ext cx="8842786" cy="507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upo 3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5" name="Divisa 4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Divisa 4"/>
            <p:cNvSpPr/>
            <p:nvPr/>
          </p:nvSpPr>
          <p:spPr>
            <a:xfrm>
              <a:off x="537648" y="1876053"/>
              <a:ext cx="2659306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algn="ctr"/>
              <a:r>
                <a:rPr lang="pt-BR" sz="3200" b="1" dirty="0" smtClean="0"/>
                <a:t>Novos campos fase 1 e 2</a:t>
              </a:r>
              <a:endParaRPr lang="pt-BR" sz="3200" b="1" dirty="0"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12192000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Próximos</a:t>
            </a: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passos - </a:t>
            </a: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Cronograma</a:t>
            </a: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 </a:t>
            </a: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de </a:t>
            </a:r>
            <a:r>
              <a:rPr kumimoji="0" lang="pt-BR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atividades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1396309" y="710014"/>
          <a:ext cx="10641498" cy="5281986"/>
        </p:xfrm>
        <a:graphic>
          <a:graphicData uri="http://schemas.openxmlformats.org/drawingml/2006/table">
            <a:tbl>
              <a:tblPr/>
              <a:tblGrid>
                <a:gridCol w="3879333"/>
                <a:gridCol w="1076516"/>
                <a:gridCol w="465520"/>
                <a:gridCol w="465520"/>
                <a:gridCol w="465520"/>
                <a:gridCol w="516437"/>
                <a:gridCol w="514012"/>
                <a:gridCol w="465520"/>
                <a:gridCol w="465520"/>
                <a:gridCol w="465520"/>
                <a:gridCol w="465520"/>
                <a:gridCol w="465520"/>
                <a:gridCol w="465520"/>
                <a:gridCol w="465520"/>
              </a:tblGrid>
              <a:tr h="313851"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FASES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RESPONSÁVEIS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agosto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setembro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outubro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novembro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dezembro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janeiro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fevereiro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março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abril 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maio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junho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julho</a:t>
                      </a:r>
                    </a:p>
                  </a:txBody>
                  <a:tcPr marL="5557" marR="5557" marT="5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CADASTRO DO EMPREGADOR E TABELAS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Correlacionar os campos das tabelas do SIAPE com as do Esocial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SIAPE criar novos campos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SGP-SERPRO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Desenvolver programa gerador de insumos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sistema de conexão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DADOS DOS TRABALHADORES E SEUS VÍNCULOS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Sanear </a:t>
                      </a:r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inconsistências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SGP-RHs-Pessoal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5923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Evoluir SIGEPE</a:t>
                      </a:r>
                    </a:p>
                  </a:txBody>
                  <a:tcPr marL="150038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SGP-SERPRO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Comunicar a servidores e RHs</a:t>
                      </a:r>
                    </a:p>
                  </a:txBody>
                  <a:tcPr marL="150038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Atualizar cadastro SIAPE</a:t>
                      </a:r>
                    </a:p>
                  </a:txBody>
                  <a:tcPr marL="150038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RHs-Pessoal</a:t>
                      </a:r>
                      <a:endParaRPr lang="pt-B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Correlacionar os campos do SIAPE com os do Layout dos eventos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SIAPE criar novos campos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SGP-SERPRO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Desenvolver programa gerador de insumos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sistema de conexão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FOLHA DE PAGAMENTO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Correlacionar os campos do SIAPE com os do Layout dos eventos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SIAPE criar novos campos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SGP-SERPRO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Desenvolver programa gerador de insumos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sistema de conexão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SUBSTITUIÇÃO DA GFIP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Correlacionar os campos do SIAPE com os do Layout dos eventos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SIAPE criar novos campos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SGP-SERPRO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Desenvolver programa gerador de insumos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sistema de conexão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DADOS DA SEGURANÇA E SAÚDE DO TRABALHADOR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Correlacionar os campos do SIAPE com os do Layout dos eventos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Evoluir SIAPE criar novos campos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SGP-SERPRO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Desenvolver programa gerador de insumos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315"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Evoluir sistema de conexão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SERPRO</a:t>
                      </a:r>
                    </a:p>
                  </a:txBody>
                  <a:tcPr marL="50013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5557" marR="5557" marT="55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4" name="Grupo 3"/>
          <p:cNvGrpSpPr/>
          <p:nvPr/>
        </p:nvGrpSpPr>
        <p:grpSpPr>
          <a:xfrm rot="16200000">
            <a:off x="-1149201" y="2857877"/>
            <a:ext cx="3775587" cy="985114"/>
            <a:chOff x="0" y="1876053"/>
            <a:chExt cx="3773947" cy="1721327"/>
          </a:xfrm>
        </p:grpSpPr>
        <p:sp>
          <p:nvSpPr>
            <p:cNvPr id="5" name="Divisa 4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Divisa 4"/>
            <p:cNvSpPr/>
            <p:nvPr/>
          </p:nvSpPr>
          <p:spPr>
            <a:xfrm>
              <a:off x="171880" y="1876053"/>
              <a:ext cx="3520147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algn="ctr"/>
              <a:r>
                <a:rPr lang="pt-BR" sz="3200" b="1" dirty="0" smtClean="0"/>
                <a:t>Desenvolver gerador  </a:t>
              </a:r>
              <a:endParaRPr lang="pt-BR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Próximos </a:t>
            </a: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passos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634680" y="1487523"/>
            <a:ext cx="11208275" cy="4314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37648" y="1876053"/>
              <a:ext cx="2659306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algn="ctr"/>
              <a:r>
                <a:rPr lang="pt-BR" sz="3200" b="1" dirty="0" smtClean="0"/>
                <a:t>Disponibilizar SIGEPE</a:t>
              </a:r>
              <a:endParaRPr lang="pt-BR" sz="3200" b="1" dirty="0"/>
            </a:p>
          </p:txBody>
        </p:sp>
      </p:grpSp>
      <p:sp>
        <p:nvSpPr>
          <p:cNvPr id="8" name="Espaço Reservado para Conteúdo 2"/>
          <p:cNvSpPr txBox="1">
            <a:spLocks/>
          </p:cNvSpPr>
          <p:nvPr/>
        </p:nvSpPr>
        <p:spPr bwMode="auto">
          <a:xfrm>
            <a:off x="206312" y="1853513"/>
            <a:ext cx="11208275" cy="413844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Os resultados da CQC serão disponibilizados no SIGEPE.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Sempre que o usuário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logar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 SIGEPE irá carregar a tela com as inconsistências encontradas.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Nessa tela haverá</a:t>
            </a:r>
            <a:r>
              <a:rPr kumimoji="0" lang="pt-BR" altLang="pt-BR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 indicação das providências a serem adotadas para o saneamento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Próximos </a:t>
            </a: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passos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0" y="843686"/>
            <a:ext cx="3775587" cy="985114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537648" y="1876053"/>
              <a:ext cx="2659306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algn="ctr"/>
              <a:r>
                <a:rPr lang="pt-BR" sz="3200" b="1" dirty="0" smtClean="0"/>
                <a:t>Disponibilizar SIGEPE</a:t>
              </a:r>
              <a:endParaRPr lang="pt-BR" sz="3200" b="1" dirty="0"/>
            </a:p>
          </p:txBody>
        </p:sp>
      </p:grpSp>
      <p:pic>
        <p:nvPicPr>
          <p:cNvPr id="10" name="Imagem 9" descr="protótipo SIGE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62326"/>
            <a:ext cx="12192000" cy="455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t-BR" sz="44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Comunicação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634680" y="1487523"/>
            <a:ext cx="11208275" cy="431496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Será disponibilizada na página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  <a:hlinkClick r:id="rId2"/>
              </a:rPr>
              <a:t>www.servidor.gov.br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uma área para a publicação das orientações e informações sobre a implantação do </a:t>
            </a:r>
            <a:r>
              <a:rPr kumimoji="0" lang="pt-BR" altLang="pt-BR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eSocial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no SIPEC.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Também serão transmitidas mensagens COMUNICA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SIAPE.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82314" y="1742303"/>
            <a:ext cx="481369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i="1" dirty="0" smtClean="0"/>
              <a:t>Carlos Augusto Silva</a:t>
            </a:r>
          </a:p>
          <a:p>
            <a:pPr algn="ctr"/>
            <a:r>
              <a:rPr lang="pt-BR" sz="1600" b="1" i="1" dirty="0" smtClean="0"/>
              <a:t>Coordenação Geral de Gestão de </a:t>
            </a:r>
            <a:r>
              <a:rPr lang="pt-BR" sz="1600" b="1" i="1" dirty="0" err="1" smtClean="0"/>
              <a:t>Portifólio</a:t>
            </a:r>
            <a:r>
              <a:rPr lang="pt-BR" sz="1600" b="1" i="1" dirty="0" smtClean="0"/>
              <a:t> de Projetos</a:t>
            </a:r>
          </a:p>
          <a:p>
            <a:pPr algn="ctr"/>
            <a:r>
              <a:rPr lang="pt-BR" sz="1600" b="1" i="1" dirty="0" smtClean="0"/>
              <a:t>Departamento de Gestão de Sistemas de Pessoal</a:t>
            </a:r>
          </a:p>
          <a:p>
            <a:pPr algn="ctr"/>
            <a:r>
              <a:rPr lang="pt-BR" sz="1600" b="1" i="1" dirty="0" smtClean="0"/>
              <a:t>Secretaria de Gestão de Pessoas</a:t>
            </a:r>
          </a:p>
          <a:p>
            <a:r>
              <a:rPr lang="pt-BR" sz="1600" b="1" i="1" dirty="0" smtClean="0">
                <a:hlinkClick r:id="rId2"/>
              </a:rPr>
              <a:t>sgp.desis@planejamento.gov.br</a:t>
            </a:r>
            <a:endParaRPr lang="pt-BR" sz="1600" b="1" i="1" dirty="0" smtClean="0"/>
          </a:p>
          <a:p>
            <a:r>
              <a:rPr lang="pt-BR" sz="1600" b="1" i="1" dirty="0" smtClean="0"/>
              <a:t>Tel.: 61-2020.8589</a:t>
            </a:r>
            <a:endParaRPr lang="pt-BR" sz="1600" b="1" i="1" dirty="0"/>
          </a:p>
        </p:txBody>
      </p:sp>
    </p:spTree>
    <p:extLst>
      <p:ext uri="{BB962C8B-B14F-4D97-AF65-F5344CB8AC3E}">
        <p14:creationId xmlns:p14="http://schemas.microsoft.com/office/powerpoint/2010/main" xmlns="" val="1260397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 txBox="1">
            <a:spLocks/>
          </p:cNvSpPr>
          <p:nvPr/>
        </p:nvSpPr>
        <p:spPr bwMode="auto">
          <a:xfrm>
            <a:off x="612103" y="1239168"/>
            <a:ext cx="10945216" cy="15378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57150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 esforço conjunto se traduz na distribuição de responsabilidades entre os partícipes do Executivo Federal, vinculados ao SIAPE, o que envolve quatro níveis: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4" name="Imagem 3" descr="laptop-1104066__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43824" y="3030885"/>
            <a:ext cx="4277647" cy="2500330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171450" y="3368882"/>
            <a:ext cx="1183005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+mj-lt"/>
              <a:buAutoNum type="arabicPeriod"/>
            </a:pPr>
            <a:r>
              <a:rPr lang="pt-BR" altLang="pt-BR" sz="3200" dirty="0" smtClean="0">
                <a:latin typeface="Arial" pitchFamily="34" charset="0"/>
                <a:cs typeface="Arial" pitchFamily="34" charset="0"/>
              </a:rPr>
              <a:t>Central – SGP/MP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pt-BR" altLang="pt-BR" sz="3200" dirty="0" smtClean="0">
                <a:latin typeface="Arial" pitchFamily="34" charset="0"/>
                <a:cs typeface="Arial" pitchFamily="34" charset="0"/>
              </a:rPr>
              <a:t>Setorial – Órgãos e Entidades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pt-BR" altLang="pt-BR" sz="3200" dirty="0" smtClean="0">
                <a:latin typeface="Arial" pitchFamily="34" charset="0"/>
                <a:cs typeface="Arial" pitchFamily="34" charset="0"/>
              </a:rPr>
              <a:t>Seccional – </a:t>
            </a:r>
            <a:r>
              <a:rPr lang="pt-BR" altLang="pt-BR" sz="3200" dirty="0" err="1" smtClean="0">
                <a:latin typeface="Arial" pitchFamily="34" charset="0"/>
                <a:cs typeface="Arial" pitchFamily="34" charset="0"/>
              </a:rPr>
              <a:t>Upags</a:t>
            </a:r>
            <a:r>
              <a:rPr lang="pt-BR" altLang="pt-BR" sz="3200" dirty="0" smtClean="0">
                <a:latin typeface="Arial" pitchFamily="34" charset="0"/>
                <a:cs typeface="Arial" pitchFamily="34" charset="0"/>
              </a:rPr>
              <a:t> do SIPEC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pt-BR" altLang="pt-BR" sz="3200" dirty="0" smtClean="0">
                <a:latin typeface="Arial" pitchFamily="34" charset="0"/>
                <a:cs typeface="Arial" pitchFamily="34" charset="0"/>
              </a:rPr>
              <a:t>Pessoal – Beneficiários dos créditos*</a:t>
            </a:r>
          </a:p>
          <a:p>
            <a:pPr marL="571500" indent="-571500" algn="just">
              <a:buFont typeface="+mj-lt"/>
              <a:buAutoNum type="arabicPeriod"/>
            </a:pPr>
            <a:endParaRPr lang="pt-BR" altLang="pt-BR" sz="3200" dirty="0" smtClean="0">
              <a:latin typeface="Arial" pitchFamily="34" charset="0"/>
              <a:cs typeface="Arial" pitchFamily="34" charset="0"/>
            </a:endParaRPr>
          </a:p>
          <a:p>
            <a:pPr indent="-571500"/>
            <a:r>
              <a:rPr lang="pt-BR" altLang="pt-BR" sz="1200" dirty="0" smtClean="0">
                <a:latin typeface="Arial" pitchFamily="34" charset="0"/>
                <a:cs typeface="Arial" pitchFamily="34" charset="0"/>
              </a:rPr>
              <a:t>* Servidores ativos, aposentados, estagiários, residentes médicos e multidisciplinares, mais médicos, nomeados em cargo em comissão,  beneficiários de pensão, anistiados políticos, empregados públicos e contratados temporariamente.</a:t>
            </a:r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Contexto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1274130" y="2715802"/>
            <a:ext cx="8084183" cy="1740995"/>
            <a:chOff x="1274130" y="2715802"/>
            <a:chExt cx="7716693" cy="1740995"/>
          </a:xfrm>
        </p:grpSpPr>
        <p:grpSp>
          <p:nvGrpSpPr>
            <p:cNvPr id="5" name="Grupo 10"/>
            <p:cNvGrpSpPr/>
            <p:nvPr/>
          </p:nvGrpSpPr>
          <p:grpSpPr>
            <a:xfrm>
              <a:off x="1274130" y="2715802"/>
              <a:ext cx="3773947" cy="1721327"/>
              <a:chOff x="0" y="1876053"/>
              <a:chExt cx="3773947" cy="1721327"/>
            </a:xfrm>
          </p:grpSpPr>
          <p:sp>
            <p:nvSpPr>
              <p:cNvPr id="9" name="Divisa 8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Divisa 4"/>
              <p:cNvSpPr/>
              <p:nvPr/>
            </p:nvSpPr>
            <p:spPr>
              <a:xfrm>
                <a:off x="628411" y="1876053"/>
                <a:ext cx="2979175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Pré-operação</a:t>
                </a:r>
                <a:endParaRPr lang="pt-BR" sz="3200" kern="1200" dirty="0"/>
              </a:p>
            </p:txBody>
          </p:sp>
        </p:grpSp>
        <p:grpSp>
          <p:nvGrpSpPr>
            <p:cNvPr id="6" name="Grupo 13"/>
            <p:cNvGrpSpPr/>
            <p:nvPr/>
          </p:nvGrpSpPr>
          <p:grpSpPr>
            <a:xfrm>
              <a:off x="5216876" y="2735470"/>
              <a:ext cx="3773947" cy="1721327"/>
              <a:chOff x="0" y="1876053"/>
              <a:chExt cx="3773947" cy="1721327"/>
            </a:xfrm>
          </p:grpSpPr>
          <p:sp>
            <p:nvSpPr>
              <p:cNvPr id="7" name="Divisa 6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8" name="Divisa 4"/>
              <p:cNvSpPr/>
              <p:nvPr/>
            </p:nvSpPr>
            <p:spPr>
              <a:xfrm>
                <a:off x="860664" y="1876053"/>
                <a:ext cx="2240594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Operação Continuada</a:t>
                </a:r>
                <a:endParaRPr lang="pt-BR" sz="3200" kern="1200" dirty="0"/>
              </a:p>
            </p:txBody>
          </p:sp>
        </p:grpSp>
      </p:grpSp>
      <p:pic>
        <p:nvPicPr>
          <p:cNvPr id="11" name="Imagem 10" descr="white-male-2064857__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57392" y="855407"/>
            <a:ext cx="2734608" cy="278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5335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4350776" y="1047146"/>
            <a:ext cx="5073445" cy="4933661"/>
            <a:chOff x="4350776" y="1047146"/>
            <a:chExt cx="5073445" cy="4933661"/>
          </a:xfrm>
        </p:grpSpPr>
        <p:grpSp>
          <p:nvGrpSpPr>
            <p:cNvPr id="5" name="Grupo 5"/>
            <p:cNvGrpSpPr/>
            <p:nvPr/>
          </p:nvGrpSpPr>
          <p:grpSpPr>
            <a:xfrm>
              <a:off x="4376688" y="2293369"/>
              <a:ext cx="5047533" cy="1194384"/>
              <a:chOff x="0" y="1876053"/>
              <a:chExt cx="3773947" cy="1721327"/>
            </a:xfrm>
          </p:grpSpPr>
          <p:sp>
            <p:nvSpPr>
              <p:cNvPr id="15" name="Divisa 14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Divisa 4"/>
              <p:cNvSpPr/>
              <p:nvPr/>
            </p:nvSpPr>
            <p:spPr>
              <a:xfrm>
                <a:off x="390600" y="1876053"/>
                <a:ext cx="2998393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Evoluir SIAPE</a:t>
                </a:r>
                <a:endParaRPr lang="pt-BR" sz="3200" kern="1200" dirty="0"/>
              </a:p>
            </p:txBody>
          </p:sp>
        </p:grpSp>
        <p:grpSp>
          <p:nvGrpSpPr>
            <p:cNvPr id="6" name="Grupo 8"/>
            <p:cNvGrpSpPr/>
            <p:nvPr/>
          </p:nvGrpSpPr>
          <p:grpSpPr>
            <a:xfrm>
              <a:off x="4350776" y="1047146"/>
              <a:ext cx="5073444" cy="1194384"/>
              <a:chOff x="0" y="1876053"/>
              <a:chExt cx="3773947" cy="1721327"/>
            </a:xfrm>
          </p:grpSpPr>
          <p:sp>
            <p:nvSpPr>
              <p:cNvPr id="13" name="Divisa 12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Divisa 4"/>
              <p:cNvSpPr/>
              <p:nvPr/>
            </p:nvSpPr>
            <p:spPr>
              <a:xfrm>
                <a:off x="359617" y="1876053"/>
                <a:ext cx="3067909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Obter solução de integração</a:t>
                </a:r>
                <a:endParaRPr lang="pt-BR" sz="3200" kern="1200" dirty="0"/>
              </a:p>
            </p:txBody>
          </p:sp>
        </p:grpSp>
        <p:grpSp>
          <p:nvGrpSpPr>
            <p:cNvPr id="7" name="Grupo 11"/>
            <p:cNvGrpSpPr/>
            <p:nvPr/>
          </p:nvGrpSpPr>
          <p:grpSpPr>
            <a:xfrm>
              <a:off x="4390516" y="3542640"/>
              <a:ext cx="5033704" cy="1194384"/>
              <a:chOff x="0" y="1876053"/>
              <a:chExt cx="3773947" cy="1721327"/>
            </a:xfrm>
          </p:grpSpPr>
          <p:sp>
            <p:nvSpPr>
              <p:cNvPr id="11" name="Divisa 10"/>
              <p:cNvSpPr/>
              <p:nvPr/>
            </p:nvSpPr>
            <p:spPr>
              <a:xfrm>
                <a:off x="0" y="1876053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" name="Divisa 4"/>
              <p:cNvSpPr/>
              <p:nvPr/>
            </p:nvSpPr>
            <p:spPr>
              <a:xfrm>
                <a:off x="691973" y="1876053"/>
                <a:ext cx="2504981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dirty="0" smtClean="0"/>
                  <a:t>Sanear </a:t>
                </a:r>
                <a:r>
                  <a:rPr lang="pt-BR" sz="3200" dirty="0" smtClean="0"/>
                  <a:t>inconsistências</a:t>
                </a:r>
                <a:endParaRPr lang="pt-BR" sz="3200" kern="1200" dirty="0"/>
              </a:p>
            </p:txBody>
          </p:sp>
        </p:grpSp>
        <p:grpSp>
          <p:nvGrpSpPr>
            <p:cNvPr id="8" name="Grupo 17"/>
            <p:cNvGrpSpPr/>
            <p:nvPr/>
          </p:nvGrpSpPr>
          <p:grpSpPr>
            <a:xfrm>
              <a:off x="4434364" y="4771675"/>
              <a:ext cx="4989856" cy="1209132"/>
              <a:chOff x="31729" y="1854798"/>
              <a:chExt cx="3773947" cy="1742582"/>
            </a:xfrm>
          </p:grpSpPr>
          <p:sp>
            <p:nvSpPr>
              <p:cNvPr id="9" name="Divisa 8"/>
              <p:cNvSpPr/>
              <p:nvPr/>
            </p:nvSpPr>
            <p:spPr>
              <a:xfrm>
                <a:off x="31729" y="1854798"/>
                <a:ext cx="3773947" cy="1721327"/>
              </a:xfrm>
              <a:prstGeom prst="chevron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" name="Divisa 4"/>
              <p:cNvSpPr/>
              <p:nvPr/>
            </p:nvSpPr>
            <p:spPr>
              <a:xfrm>
                <a:off x="405367" y="1876053"/>
                <a:ext cx="3141172" cy="172132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28016" tIns="42672" rIns="42672" bIns="42672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pt-BR" sz="3200" kern="1200" dirty="0" smtClean="0"/>
                  <a:t>Definir processo de trabalho</a:t>
                </a:r>
                <a:endParaRPr lang="pt-BR" sz="3200" kern="1200" dirty="0"/>
              </a:p>
            </p:txBody>
          </p:sp>
        </p:grpSp>
      </p:grpSp>
      <p:pic>
        <p:nvPicPr>
          <p:cNvPr id="17" name="Imagem 16" descr="white-male-1834100__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8066" y="3849319"/>
            <a:ext cx="2757957" cy="2757957"/>
          </a:xfrm>
          <a:prstGeom prst="rect">
            <a:avLst/>
          </a:prstGeom>
        </p:spPr>
      </p:pic>
      <p:pic>
        <p:nvPicPr>
          <p:cNvPr id="18" name="Imagem 17" descr="white-male-1871435__340 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23074" y="3406869"/>
            <a:ext cx="2768926" cy="2983241"/>
          </a:xfrm>
          <a:prstGeom prst="rect">
            <a:avLst/>
          </a:prstGeom>
        </p:spPr>
      </p:pic>
      <p:grpSp>
        <p:nvGrpSpPr>
          <p:cNvPr id="19" name="Grupo 18"/>
          <p:cNvGrpSpPr/>
          <p:nvPr/>
        </p:nvGrpSpPr>
        <p:grpSpPr>
          <a:xfrm>
            <a:off x="0" y="901751"/>
            <a:ext cx="3554361" cy="897552"/>
            <a:chOff x="0" y="1876053"/>
            <a:chExt cx="3773947" cy="1721327"/>
          </a:xfrm>
        </p:grpSpPr>
        <p:sp>
          <p:nvSpPr>
            <p:cNvPr id="20" name="Divisa 19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Divisa 4"/>
            <p:cNvSpPr/>
            <p:nvPr/>
          </p:nvSpPr>
          <p:spPr>
            <a:xfrm>
              <a:off x="532424" y="1876053"/>
              <a:ext cx="3178886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Pré-Operação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4" name="Diagrama 3"/>
          <p:cNvGraphicFramePr/>
          <p:nvPr/>
        </p:nvGraphicFramePr>
        <p:xfrm>
          <a:off x="4409768" y="926144"/>
          <a:ext cx="7782232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 descr="tudo pront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98" y="2199659"/>
            <a:ext cx="3908477" cy="3908477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0" y="862426"/>
            <a:ext cx="3583858" cy="922130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860664" y="1876053"/>
              <a:ext cx="2240594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Operação Continuada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8568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SIAPE 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2449" y="856138"/>
            <a:ext cx="8244359" cy="5654278"/>
          </a:xfrm>
          <a:prstGeom prst="rect">
            <a:avLst/>
          </a:prstGeom>
        </p:spPr>
      </p:pic>
      <p:pic>
        <p:nvPicPr>
          <p:cNvPr id="4" name="Imagem 3" descr="corrigind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301" y="2962274"/>
            <a:ext cx="3023402" cy="2264633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2" y="855407"/>
            <a:ext cx="3760837" cy="884678"/>
            <a:chOff x="0" y="1876053"/>
            <a:chExt cx="3773947" cy="1721327"/>
          </a:xfrm>
        </p:grpSpPr>
        <p:sp>
          <p:nvSpPr>
            <p:cNvPr id="6" name="Divisa 5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Divisa 4"/>
            <p:cNvSpPr/>
            <p:nvPr/>
          </p:nvSpPr>
          <p:spPr>
            <a:xfrm>
              <a:off x="359617" y="1876053"/>
              <a:ext cx="3067909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Obter solução de integração</a:t>
              </a:r>
              <a:endParaRPr lang="pt-BR" sz="3200" kern="1200" dirty="0"/>
            </a:p>
          </p:txBody>
        </p:sp>
      </p:grpSp>
      <p:sp>
        <p:nvSpPr>
          <p:cNvPr id="8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5335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0"/>
            <a:ext cx="8759825" cy="792162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kumimoji="0" lang="pt-BR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Etapas da Implantação</a:t>
            </a:r>
            <a:endParaRPr kumimoji="0" lang="pt-BR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" name="Imagem 3" descr="white-male-1834091__3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0826" y="1519084"/>
            <a:ext cx="3741174" cy="4010337"/>
          </a:xfrm>
          <a:prstGeom prst="rect">
            <a:avLst/>
          </a:prstGeom>
        </p:spPr>
      </p:pic>
      <p:sp>
        <p:nvSpPr>
          <p:cNvPr id="5" name="Espaço Reservado para Conteúdo 2"/>
          <p:cNvSpPr txBox="1">
            <a:spLocks/>
          </p:cNvSpPr>
          <p:nvPr/>
        </p:nvSpPr>
        <p:spPr bwMode="auto">
          <a:xfrm>
            <a:off x="363071" y="2241755"/>
            <a:ext cx="8901953" cy="376083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No SIAPE será necessário: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Correlacionar campos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dos eventos;</a:t>
            </a: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Criar novos </a:t>
            </a: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campos;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-5715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altLang="pt-B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Criar rotina de geração de insumos para o integrador.</a:t>
            </a:r>
          </a:p>
          <a:p>
            <a:pPr marL="0" marR="0" lvl="0" indent="-5715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No </a:t>
            </a:r>
            <a:r>
              <a:rPr lang="pt-BR" altLang="pt-BR" sz="3600" dirty="0" err="1" smtClean="0">
                <a:latin typeface="Arial" pitchFamily="34" charset="0"/>
                <a:cs typeface="Arial" pitchFamily="34" charset="0"/>
              </a:rPr>
              <a:t>Siapenet</a:t>
            </a:r>
            <a:r>
              <a:rPr lang="pt-BR" altLang="pt-BR" sz="3600" dirty="0" smtClean="0">
                <a:latin typeface="Arial" pitchFamily="34" charset="0"/>
                <a:cs typeface="Arial" pitchFamily="34" charset="0"/>
              </a:rPr>
              <a:t> criar funcionalidade de gestão.</a:t>
            </a:r>
            <a:endParaRPr kumimoji="0" lang="pt-BR" altLang="pt-BR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1" y="855413"/>
            <a:ext cx="3731341" cy="899646"/>
            <a:chOff x="0" y="1876053"/>
            <a:chExt cx="3773947" cy="1721327"/>
          </a:xfrm>
        </p:grpSpPr>
        <p:sp>
          <p:nvSpPr>
            <p:cNvPr id="7" name="Divisa 6"/>
            <p:cNvSpPr/>
            <p:nvPr/>
          </p:nvSpPr>
          <p:spPr>
            <a:xfrm>
              <a:off x="0" y="1876053"/>
              <a:ext cx="3773947" cy="172132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Divisa 4"/>
            <p:cNvSpPr/>
            <p:nvPr/>
          </p:nvSpPr>
          <p:spPr>
            <a:xfrm>
              <a:off x="390600" y="1876053"/>
              <a:ext cx="2998393" cy="17213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42672" rIns="42672" bIns="42672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3200" kern="1200" dirty="0" smtClean="0"/>
                <a:t>Evoluir SIAPE</a:t>
              </a:r>
              <a:endParaRPr lang="pt-BR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737421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120493</TotalTime>
  <Words>1188</Words>
  <Application>Microsoft Office PowerPoint</Application>
  <PresentationFormat>Personalizar</PresentationFormat>
  <Paragraphs>371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03699398161</dc:creator>
  <cp:lastModifiedBy>CARLOS AUGUSTO SILVA</cp:lastModifiedBy>
  <cp:revision>205</cp:revision>
  <cp:lastPrinted>2016-01-12T16:51:55Z</cp:lastPrinted>
  <dcterms:created xsi:type="dcterms:W3CDTF">2016-01-05T17:48:35Z</dcterms:created>
  <dcterms:modified xsi:type="dcterms:W3CDTF">2018-09-11T22:41:54Z</dcterms:modified>
</cp:coreProperties>
</file>