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0"/>
  </p:notesMasterIdLst>
  <p:sldIdLst>
    <p:sldId id="279" r:id="rId2"/>
    <p:sldId id="280" r:id="rId3"/>
    <p:sldId id="381" r:id="rId4"/>
    <p:sldId id="345" r:id="rId5"/>
    <p:sldId id="282" r:id="rId6"/>
    <p:sldId id="283" r:id="rId7"/>
    <p:sldId id="284" r:id="rId8"/>
    <p:sldId id="285" r:id="rId9"/>
    <p:sldId id="290" r:id="rId10"/>
    <p:sldId id="291" r:id="rId11"/>
    <p:sldId id="293" r:id="rId12"/>
    <p:sldId id="264" r:id="rId13"/>
    <p:sldId id="265" r:id="rId14"/>
    <p:sldId id="267" r:id="rId15"/>
    <p:sldId id="346" r:id="rId16"/>
    <p:sldId id="355" r:id="rId17"/>
    <p:sldId id="305" r:id="rId18"/>
    <p:sldId id="266" r:id="rId19"/>
    <p:sldId id="354" r:id="rId20"/>
    <p:sldId id="379" r:id="rId21"/>
    <p:sldId id="375" r:id="rId22"/>
    <p:sldId id="303" r:id="rId23"/>
    <p:sldId id="271" r:id="rId24"/>
    <p:sldId id="304" r:id="rId25"/>
    <p:sldId id="274" r:id="rId26"/>
    <p:sldId id="380" r:id="rId27"/>
    <p:sldId id="301" r:id="rId28"/>
    <p:sldId id="296" r:id="rId29"/>
    <p:sldId id="297" r:id="rId30"/>
    <p:sldId id="298" r:id="rId31"/>
    <p:sldId id="299" r:id="rId32"/>
    <p:sldId id="300" r:id="rId33"/>
    <p:sldId id="382" r:id="rId34"/>
    <p:sldId id="793" r:id="rId35"/>
    <p:sldId id="800" r:id="rId36"/>
    <p:sldId id="811" r:id="rId37"/>
    <p:sldId id="812" r:id="rId38"/>
    <p:sldId id="276" r:id="rId3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17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765625909007929"/>
          <c:y val="0.16811926151159429"/>
          <c:w val="0.7154060105861183"/>
          <c:h val="0.68909413099488881"/>
        </c:manualLayout>
      </c:layout>
      <c:pie3D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Série 1</c:v>
                </c:pt>
              </c:strCache>
            </c:strRef>
          </c:tx>
          <c:dPt>
            <c:idx val="0"/>
            <c:bubble3D val="0"/>
            <c:explosion val="8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10C7-4D9E-BBFF-E74465A1F4F7}"/>
              </c:ext>
            </c:extLst>
          </c:dPt>
          <c:dPt>
            <c:idx val="1"/>
            <c:bubble3D val="0"/>
            <c:explosion val="9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3-10C7-4D9E-BBFF-E74465A1F4F7}"/>
              </c:ext>
            </c:extLst>
          </c:dPt>
          <c:dPt>
            <c:idx val="2"/>
            <c:bubble3D val="0"/>
            <c:explosion val="12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10C7-4D9E-BBFF-E74465A1F4F7}"/>
              </c:ext>
            </c:extLst>
          </c:dPt>
          <c:dPt>
            <c:idx val="3"/>
            <c:bubble3D val="0"/>
            <c:explosion val="9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7-10C7-4D9E-BBFF-E74465A1F4F7}"/>
              </c:ext>
            </c:extLst>
          </c:dPt>
          <c:dLbls>
            <c:dLbl>
              <c:idx val="0"/>
              <c:layout>
                <c:manualLayout>
                  <c:x val="-5.0005466585620773E-2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pt-BR" sz="1600" b="1" dirty="0"/>
                      <a:t>ULTRAPASSARAM O LIMITE (18)</a:t>
                    </a:r>
                  </a:p>
                  <a:p>
                    <a:pPr>
                      <a:defRPr/>
                    </a:pPr>
                    <a:r>
                      <a:rPr lang="pt-BR" sz="1600" b="1" dirty="0"/>
                      <a:t>19,78%</a:t>
                    </a:r>
                  </a:p>
                </c:rich>
              </c:tx>
              <c:spPr>
                <a:solidFill>
                  <a:schemeClr val="bg1"/>
                </a:solidFill>
              </c:sp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90563519718827"/>
                      <c:h val="0.2480850886213321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0C7-4D9E-BBFF-E74465A1F4F7}"/>
                </c:ext>
              </c:extLst>
            </c:dLbl>
            <c:dLbl>
              <c:idx val="1"/>
              <c:layout>
                <c:manualLayout>
                  <c:x val="-5.5975172423131783E-2"/>
                  <c:y val="-4.2298424889104756E-2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dirty="0"/>
                      <a:t>LIMITE PRUDENCIAL (15) 16,48%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0C7-4D9E-BBFF-E74465A1F4F7}"/>
                </c:ext>
              </c:extLst>
            </c:dLbl>
            <c:dLbl>
              <c:idx val="2"/>
              <c:layout>
                <c:manualLayout>
                  <c:x val="-6.8397016548207318E-2"/>
                  <c:y val="-1.6221781096960975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LIMITE DE ALERTA (21)</a:t>
                    </a:r>
                  </a:p>
                  <a:p>
                    <a:r>
                      <a:rPr lang="en-US" b="1" dirty="0"/>
                      <a:t> 23,08%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0C7-4D9E-BBFF-E74465A1F4F7}"/>
                </c:ext>
              </c:extLst>
            </c:dLbl>
            <c:dLbl>
              <c:idx val="3"/>
              <c:layout>
                <c:manualLayout>
                  <c:x val="0"/>
                  <c:y val="-0.24685338673908425"/>
                </c:manualLayout>
              </c:layout>
              <c:tx>
                <c:rich>
                  <a:bodyPr/>
                  <a:lstStyle/>
                  <a:p>
                    <a:r>
                      <a:rPr lang="pt-BR" b="1" dirty="0"/>
                      <a:t>DENTRO DO LIMITE (37)</a:t>
                    </a:r>
                  </a:p>
                  <a:p>
                    <a:r>
                      <a:rPr lang="pt-BR" b="1" dirty="0"/>
                      <a:t>40,06%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0C7-4D9E-BBFF-E74465A1F4F7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Plan1!$A$2:$A$5</c:f>
              <c:strCache>
                <c:ptCount val="4"/>
                <c:pt idx="0">
                  <c:v>ULTRAPASSARAM O LIMITE</c:v>
                </c:pt>
                <c:pt idx="1">
                  <c:v>LIMITE PRUDENCIAL</c:v>
                </c:pt>
                <c:pt idx="2">
                  <c:v>LIMITE DE ALERTA</c:v>
                </c:pt>
                <c:pt idx="3">
                  <c:v>DENTRO DO LIMITE</c:v>
                </c:pt>
              </c:strCache>
            </c:strRef>
          </c:cat>
          <c:val>
            <c:numRef>
              <c:f>Plan1!$B$2:$B$5</c:f>
              <c:numCache>
                <c:formatCode>General</c:formatCode>
                <c:ptCount val="4"/>
                <c:pt idx="0">
                  <c:v>18</c:v>
                </c:pt>
                <c:pt idx="1">
                  <c:v>15</c:v>
                </c:pt>
                <c:pt idx="2">
                  <c:v>21</c:v>
                </c:pt>
                <c:pt idx="3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0C7-4D9E-BBFF-E74465A1F4F7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Série 2</c:v>
                </c:pt>
              </c:strCache>
            </c:strRef>
          </c:tx>
          <c:explosion val="25"/>
          <c:cat>
            <c:strRef>
              <c:f>Plan1!$A$2:$A$5</c:f>
              <c:strCache>
                <c:ptCount val="4"/>
                <c:pt idx="0">
                  <c:v>ULTRAPASSARAM O LIMITE</c:v>
                </c:pt>
                <c:pt idx="1">
                  <c:v>LIMITE PRUDENCIAL</c:v>
                </c:pt>
                <c:pt idx="2">
                  <c:v>LIMITE DE ALERTA</c:v>
                </c:pt>
                <c:pt idx="3">
                  <c:v>DENTRO DO LIMITE</c:v>
                </c:pt>
              </c:strCache>
            </c:strRef>
          </c:cat>
          <c:val>
            <c:numRef>
              <c:f>Plan1!$C$2:$C$5</c:f>
              <c:numCache>
                <c:formatCode>0.00%</c:formatCode>
                <c:ptCount val="4"/>
                <c:pt idx="0">
                  <c:v>0.19780219780219779</c:v>
                </c:pt>
                <c:pt idx="1">
                  <c:v>0.16483516483516483</c:v>
                </c:pt>
                <c:pt idx="2">
                  <c:v>0.23076923076923078</c:v>
                </c:pt>
                <c:pt idx="3">
                  <c:v>0.40659340659340659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0C7-4D9E-BBFF-E74465A1F4F7}"/>
            </c:ext>
          </c:extLst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Série 3</c:v>
                </c:pt>
              </c:strCache>
            </c:strRef>
          </c:tx>
          <c:explosion val="25"/>
          <c:cat>
            <c:strRef>
              <c:f>Plan1!$A$2:$A$5</c:f>
              <c:strCache>
                <c:ptCount val="4"/>
                <c:pt idx="0">
                  <c:v>ULTRAPASSARAM O LIMITE</c:v>
                </c:pt>
                <c:pt idx="1">
                  <c:v>LIMITE PRUDENCIAL</c:v>
                </c:pt>
                <c:pt idx="2">
                  <c:v>LIMITE DE ALERTA</c:v>
                </c:pt>
                <c:pt idx="3">
                  <c:v>DENTRO DO LIMITE</c:v>
                </c:pt>
              </c:strCache>
            </c:strRef>
          </c:cat>
          <c:val>
            <c:numRef>
              <c:f>Plan1!$D$2:$D$5</c:f>
              <c:numCache>
                <c:formatCode>0.00%</c:formatCode>
                <c:ptCount val="4"/>
                <c:pt idx="0">
                  <c:v>2.1736505252988769E-3</c:v>
                </c:pt>
                <c:pt idx="1">
                  <c:v>1.811375437749064E-3</c:v>
                </c:pt>
                <c:pt idx="2">
                  <c:v>2.5359256128486898E-3</c:v>
                </c:pt>
                <c:pt idx="3">
                  <c:v>4.4680594131143577E-3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10C7-4D9E-BBFF-E74465A1F4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PARECER PRÉVIO CONTRÁRIO</a:t>
            </a:r>
          </a:p>
        </c:rich>
      </c:tx>
      <c:layout>
        <c:manualLayout>
          <c:xMode val="edge"/>
          <c:yMode val="edge"/>
          <c:x val="0.17924077111895445"/>
          <c:y val="1.599622808102152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6.8625167825607014E-2"/>
          <c:y val="0.13193550371219553"/>
          <c:w val="0.73342624596424932"/>
          <c:h val="0.7653554867797053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Total</c:v>
                </c:pt>
              </c:strCache>
            </c:strRef>
          </c:tx>
          <c:spPr>
            <a:gradFill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Plan1!$A$2:$A$6</c:f>
              <c:numCache>
                <c:formatCode>General</c:formatCode>
                <c:ptCount val="5"/>
                <c:pt idx="0">
                  <c:v>2004</c:v>
                </c:pt>
                <c:pt idx="1">
                  <c:v>2008</c:v>
                </c:pt>
                <c:pt idx="2">
                  <c:v>2012</c:v>
                </c:pt>
                <c:pt idx="3">
                  <c:v>2016</c:v>
                </c:pt>
                <c:pt idx="4">
                  <c:v>2020</c:v>
                </c:pt>
              </c:numCache>
            </c:numRef>
          </c:cat>
          <c:val>
            <c:numRef>
              <c:f>Plan1!$B$2:$B$6</c:f>
              <c:numCache>
                <c:formatCode>General</c:formatCode>
                <c:ptCount val="5"/>
                <c:pt idx="0">
                  <c:v>44</c:v>
                </c:pt>
                <c:pt idx="1">
                  <c:v>28</c:v>
                </c:pt>
                <c:pt idx="2">
                  <c:v>26</c:v>
                </c:pt>
                <c:pt idx="3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1A-4C21-9F04-1030EB5F637B}"/>
            </c:ext>
          </c:extLst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Art. 42 da LRF</c:v>
                </c:pt>
              </c:strCache>
            </c:strRef>
          </c:tx>
          <c:spPr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Plan1!$A$2:$A$6</c:f>
              <c:numCache>
                <c:formatCode>General</c:formatCode>
                <c:ptCount val="5"/>
                <c:pt idx="0">
                  <c:v>2004</c:v>
                </c:pt>
                <c:pt idx="1">
                  <c:v>2008</c:v>
                </c:pt>
                <c:pt idx="2">
                  <c:v>2012</c:v>
                </c:pt>
                <c:pt idx="3">
                  <c:v>2016</c:v>
                </c:pt>
                <c:pt idx="4">
                  <c:v>2020</c:v>
                </c:pt>
              </c:numCache>
            </c:numRef>
          </c:cat>
          <c:val>
            <c:numRef>
              <c:f>Plan1!$C$2:$C$6</c:f>
              <c:numCache>
                <c:formatCode>General</c:formatCode>
                <c:ptCount val="5"/>
                <c:pt idx="0">
                  <c:v>30</c:v>
                </c:pt>
                <c:pt idx="1">
                  <c:v>22</c:v>
                </c:pt>
                <c:pt idx="2">
                  <c:v>22</c:v>
                </c:pt>
                <c:pt idx="3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1A-4C21-9F04-1030EB5F63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445376"/>
        <c:axId val="40930112"/>
      </c:barChart>
      <c:catAx>
        <c:axId val="57445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40930112"/>
        <c:crosses val="autoZero"/>
        <c:auto val="1"/>
        <c:lblAlgn val="ctr"/>
        <c:lblOffset val="100"/>
        <c:noMultiLvlLbl val="0"/>
      </c:catAx>
      <c:valAx>
        <c:axId val="409301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574453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276591939089014"/>
          <c:y val="0.3254195709793623"/>
          <c:w val="0.20723408060910994"/>
          <c:h val="0.2338432862394446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5479FE-E20A-4EE6-A6E6-74B41E4208FD}" type="datetimeFigureOut">
              <a:rPr lang="pt-BR" smtClean="0"/>
              <a:t>29/11/2019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2805B9-40BC-420D-B07C-1C7AE7D28F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6539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5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3533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14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6970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58625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805B9-40BC-420D-B07C-1C7AE7D28FD7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29424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23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7546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24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5709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25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4546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27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749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29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7183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30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1060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31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226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6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2387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32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3672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805B9-40BC-420D-B07C-1C7AE7D28FD7}" type="slidenum">
              <a:rPr lang="pt-BR" smtClean="0"/>
              <a:t>34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3931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38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908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7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694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8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539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9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74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10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296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11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6402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12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0814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55734-24AD-45F0-8095-4EA890BE3790}" type="slidenum">
              <a:rPr lang="pt-BR" smtClean="0">
                <a:solidFill>
                  <a:prstClr val="black"/>
                </a:solidFill>
              </a:rPr>
              <a:pPr/>
              <a:t>13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07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ctrTitle"/>
          </p:nvPr>
        </p:nvSpPr>
        <p:spPr>
          <a:xfrm>
            <a:off x="1432560" y="359897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pt-BR"/>
              <a:t>Clique para editar o título mestre</a:t>
            </a:r>
            <a:endParaRPr kumimoji="0" lang="en-US"/>
          </a:p>
        </p:txBody>
      </p:sp>
      <p:sp>
        <p:nvSpPr>
          <p:cNvPr id="22" name="Subtítulo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/>
              <a:t>Clique para editar o estilo do subtítulo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11/29/2019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Espaço Reservado para Rodap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Elipse 7"/>
          <p:cNvSpPr/>
          <p:nvPr/>
        </p:nvSpPr>
        <p:spPr>
          <a:xfrm>
            <a:off x="921433" y="1413803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E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286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/>
              <a:t>Clique para editar 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11/29/2019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379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274645"/>
            <a:ext cx="1828800" cy="5851525"/>
          </a:xfrm>
        </p:spPr>
        <p:txBody>
          <a:bodyPr vert="eaVert"/>
          <a:lstStyle/>
          <a:p>
            <a:r>
              <a:rPr kumimoji="0" lang="pt-BR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5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pt-BR"/>
              <a:t>Clique para editar 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11/29/2019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291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11/29/2019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71" b="1" i="0">
                <a:solidFill>
                  <a:srgbClr val="243255"/>
                </a:solidFill>
                <a:latin typeface="Calibri"/>
                <a:cs typeface="Calibri"/>
              </a:defRPr>
            </a:lvl1pPr>
          </a:lstStyle>
          <a:p>
            <a:pPr marL="23053">
              <a:lnSpc>
                <a:spcPts val="1302"/>
              </a:lnSpc>
            </a:pPr>
            <a:fld id="{81D60167-4931-47E6-BA6A-407CBD079E47}" type="slidenum">
              <a:rPr lang="pt-BR" smtClean="0"/>
              <a:pPr marL="23053">
                <a:lnSpc>
                  <a:spcPts val="1302"/>
                </a:lnSpc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10096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/>
              <a:t>Clique para editar 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11/29/2019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689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2282890" y="-54"/>
            <a:ext cx="6858000" cy="685805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78392" y="2600326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pt-BR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11/29/2019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tângulo 9"/>
          <p:cNvSpPr/>
          <p:nvPr/>
        </p:nvSpPr>
        <p:spPr bwMode="invGray">
          <a:xfrm>
            <a:off x="2286000" y="0"/>
            <a:ext cx="76200" cy="685805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E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Elipse 8"/>
          <p:cNvSpPr/>
          <p:nvPr/>
        </p:nvSpPr>
        <p:spPr>
          <a:xfrm>
            <a:off x="2408064" y="2745871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685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pt-BR"/>
              <a:t>Clique para editar 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/>
              <a:t>Clique para editar 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/>
              <a:t>Clique para editar 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11/29/2019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900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pt-BR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328279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63440" y="328279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/>
              <a:t>Clique para editar 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/>
              <a:t>Clique para editar 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/>
              <a:t>Clique para editar 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11/29/2019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742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pt-BR"/>
              <a:t>Clique para editar 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11/29/2019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751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11/29/2019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tângulo 5"/>
          <p:cNvSpPr/>
          <p:nvPr/>
        </p:nvSpPr>
        <p:spPr bwMode="invGray">
          <a:xfrm>
            <a:off x="1014984" y="-54"/>
            <a:ext cx="73152" cy="685805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54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1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pt-BR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57200" y="1406966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457200" y="2133604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/>
              <a:t>Clique para editar 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11/29/2019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7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pt-BR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11/29/2019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/>
              <a:t>‹nº›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indent="-283464" defTabSz="457200">
              <a:lnSpc>
                <a:spcPts val="3000"/>
              </a:lnSpc>
              <a:spcBef>
                <a:spcPts val="600"/>
              </a:spcBef>
              <a:buClr>
                <a:srgbClr val="629DD1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838200" y="1143007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pt-BR"/>
              <a:t>Clique no ícone para adicionar uma imagem</a:t>
            </a:r>
            <a:endParaRPr kumimoji="0" lang="en-US" dirty="0"/>
          </a:p>
        </p:txBody>
      </p:sp>
      <p:sp>
        <p:nvSpPr>
          <p:cNvPr id="9" name="Fluxograma: Processo 8"/>
          <p:cNvSpPr/>
          <p:nvPr/>
        </p:nvSpPr>
        <p:spPr>
          <a:xfrm rot="19468671">
            <a:off x="396725" y="954343"/>
            <a:ext cx="685800" cy="204311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uxograma: Processo 9"/>
          <p:cNvSpPr/>
          <p:nvPr/>
        </p:nvSpPr>
        <p:spPr>
          <a:xfrm rot="2103354" flipH="1">
            <a:off x="5003667" y="936787"/>
            <a:ext cx="649224" cy="204311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44024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zza 6"/>
          <p:cNvSpPr/>
          <p:nvPr/>
        </p:nvSpPr>
        <p:spPr>
          <a:xfrm>
            <a:off x="-815925" y="-815920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Elipse 7"/>
          <p:cNvSpPr/>
          <p:nvPr/>
        </p:nvSpPr>
        <p:spPr>
          <a:xfrm>
            <a:off x="168821" y="21108"/>
            <a:ext cx="1702191" cy="1702190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sca 10"/>
          <p:cNvSpPr/>
          <p:nvPr/>
        </p:nvSpPr>
        <p:spPr>
          <a:xfrm rot="2315675">
            <a:off x="182885" y="1055078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1012878" y="-54"/>
            <a:ext cx="8131127" cy="685805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Espaço Reservado para Título 4"/>
          <p:cNvSpPr>
            <a:spLocks noGrp="1"/>
          </p:cNvSpPr>
          <p:nvPr>
            <p:ph type="title"/>
          </p:nvPr>
        </p:nvSpPr>
        <p:spPr>
          <a:xfrm>
            <a:off x="1435608" y="274639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pt-BR"/>
              <a:t>Clique para editar o título mestre</a:t>
            </a:r>
            <a:endParaRPr kumimoji="0" lang="en-US"/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pt-BR"/>
              <a:t>Clique para editar o texto mestre</a:t>
            </a:r>
          </a:p>
          <a:p>
            <a:pPr lvl="1" eaLnBrk="1" latinLnBrk="0" hangingPunct="1"/>
            <a:r>
              <a:rPr kumimoji="0" lang="pt-BR"/>
              <a:t>Segundo nível</a:t>
            </a:r>
          </a:p>
          <a:p>
            <a:pPr lvl="2" eaLnBrk="1" latinLnBrk="0" hangingPunct="1"/>
            <a:r>
              <a:rPr kumimoji="0" lang="pt-BR"/>
              <a:t>Terceiro nível</a:t>
            </a:r>
          </a:p>
          <a:p>
            <a:pPr lvl="3" eaLnBrk="1" latinLnBrk="0" hangingPunct="1"/>
            <a:r>
              <a:rPr kumimoji="0" lang="pt-BR"/>
              <a:t>Quarto nível</a:t>
            </a:r>
          </a:p>
          <a:p>
            <a:pPr lvl="4" eaLnBrk="1" latinLnBrk="0" hangingPunct="1"/>
            <a:r>
              <a:rPr kumimoji="0" lang="pt-BR"/>
              <a:t>Quinto nível</a:t>
            </a:r>
            <a:endParaRPr kumimoji="0" lang="en-US"/>
          </a:p>
        </p:txBody>
      </p:sp>
      <p:sp>
        <p:nvSpPr>
          <p:cNvPr id="24" name="Espaço Reservado para Data 23"/>
          <p:cNvSpPr>
            <a:spLocks noGrp="1"/>
          </p:cNvSpPr>
          <p:nvPr>
            <p:ph type="dt" sz="half" idx="2"/>
          </p:nvPr>
        </p:nvSpPr>
        <p:spPr>
          <a:xfrm>
            <a:off x="3581400" y="6305549"/>
            <a:ext cx="2133600" cy="476251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defTabSz="457200"/>
            <a:fld id="{B61BEF0D-F0BB-DE4B-95CE-6DB70DBA9567}" type="datetimeFigureOut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 defTabSz="457200"/>
              <a:t>11/29/2019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3"/>
          </p:nvPr>
        </p:nvSpPr>
        <p:spPr>
          <a:xfrm>
            <a:off x="5715000" y="6305549"/>
            <a:ext cx="2895600" cy="476251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defTabSz="457200"/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4"/>
          </p:nvPr>
        </p:nvSpPr>
        <p:spPr>
          <a:xfrm>
            <a:off x="8613648" y="6305549"/>
            <a:ext cx="457200" cy="476251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defTabSz="457200"/>
            <a:fld id="{D57F1E4F-1CFF-5643-939E-217C01CDF565}" type="slidenum">
              <a:rPr lang="en-US" smtClean="0">
                <a:solidFill>
                  <a:srgbClr val="ACCBF9">
                    <a:shade val="50000"/>
                    <a:satMod val="200000"/>
                  </a:srgbClr>
                </a:solidFill>
              </a:rPr>
              <a:pPr defTabSz="457200"/>
              <a:t>‹nº›</a:t>
            </a:fld>
            <a:endParaRPr lang="en-US" dirty="0">
              <a:solidFill>
                <a:srgbClr val="ACCBF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tângulo 14"/>
          <p:cNvSpPr/>
          <p:nvPr/>
        </p:nvSpPr>
        <p:spPr bwMode="invGray">
          <a:xfrm>
            <a:off x="1014984" y="-54"/>
            <a:ext cx="73152" cy="6858055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228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nalto.gov.br/ccivil_03/Decreto-Lei/Del2848.htm#art359c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nalto.gov.br/ccivil_03/Decreto-Lei/Del2848.htm#art359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976604" y="3068960"/>
            <a:ext cx="8172399" cy="2736304"/>
          </a:xfrm>
        </p:spPr>
        <p:txBody>
          <a:bodyPr anchor="ctr">
            <a:normAutofit/>
          </a:bodyPr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pt-BR" b="1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Restrições Fiscais para o Último Ano de Mandato dos Prefeitos</a:t>
            </a:r>
            <a:br>
              <a:rPr lang="pt-BR" b="1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pt-BR" b="1" dirty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 a Atuação do TCE-RJ </a:t>
            </a:r>
          </a:p>
          <a:p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501" y="0"/>
            <a:ext cx="8128309" cy="264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6362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28102" y="0"/>
            <a:ext cx="7498080" cy="1143000"/>
          </a:xfrm>
        </p:spPr>
        <p:txBody>
          <a:bodyPr>
            <a:normAutofit/>
          </a:bodyPr>
          <a:lstStyle/>
          <a:p>
            <a:r>
              <a:rPr lang="pt-BR" sz="4000" b="1" dirty="0"/>
              <a:t>ENDIVIDAMENTO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174853" y="1355057"/>
            <a:ext cx="7750835" cy="110418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pt-BR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Enquanto perdurar o excesso</a:t>
            </a:r>
            <a:r>
              <a:rPr lang="pt-BR" dirty="0"/>
              <a:t>, ou se houver excesso no 1º quadrimestre do último ano de mandato, </a:t>
            </a:r>
            <a:r>
              <a:rPr lang="pt-BR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ficam suspensas</a:t>
            </a:r>
            <a:r>
              <a:rPr lang="pt-BR" dirty="0"/>
              <a:t>:</a:t>
            </a:r>
          </a:p>
          <a:p>
            <a:pPr algn="just"/>
            <a:endParaRPr lang="pt-BR" dirty="0"/>
          </a:p>
        </p:txBody>
      </p:sp>
      <p:grpSp>
        <p:nvGrpSpPr>
          <p:cNvPr id="4" name="Grupo 5"/>
          <p:cNvGrpSpPr/>
          <p:nvPr/>
        </p:nvGrpSpPr>
        <p:grpSpPr>
          <a:xfrm>
            <a:off x="2856775" y="4622392"/>
            <a:ext cx="4777603" cy="1110864"/>
            <a:chOff x="1303273" y="1463017"/>
            <a:chExt cx="4053840" cy="1128773"/>
          </a:xfrm>
        </p:grpSpPr>
        <p:sp>
          <p:nvSpPr>
            <p:cNvPr id="5" name="Pentágono 4"/>
            <p:cNvSpPr/>
            <p:nvPr/>
          </p:nvSpPr>
          <p:spPr>
            <a:xfrm rot="10800000">
              <a:off x="1303273" y="1463017"/>
              <a:ext cx="4053840" cy="1128772"/>
            </a:xfrm>
            <a:prstGeom prst="homePlate">
              <a:avLst/>
            </a:prstGeom>
            <a:solidFill>
              <a:schemeClr val="bg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Pentágono 4"/>
            <p:cNvSpPr/>
            <p:nvPr/>
          </p:nvSpPr>
          <p:spPr>
            <a:xfrm>
              <a:off x="1615327" y="1463019"/>
              <a:ext cx="3741786" cy="11287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7757" tIns="99060" rIns="184912" bIns="99060" numCol="1" spcCol="1270" anchor="ctr" anchorCtr="0">
              <a:noAutofit/>
            </a:bodyPr>
            <a:lstStyle/>
            <a:p>
              <a:pPr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2600" dirty="0">
                  <a:solidFill>
                    <a:prstClr val="black"/>
                  </a:solidFill>
                </a:rPr>
                <a:t>obrigatoriedade de obter resultado primário</a:t>
              </a:r>
            </a:p>
          </p:txBody>
        </p:sp>
      </p:grpSp>
      <p:sp>
        <p:nvSpPr>
          <p:cNvPr id="7" name="Elipse 6"/>
          <p:cNvSpPr/>
          <p:nvPr/>
        </p:nvSpPr>
        <p:spPr>
          <a:xfrm>
            <a:off x="2717322" y="4605141"/>
            <a:ext cx="787825" cy="1110863"/>
          </a:xfrm>
          <a:prstGeom prst="ellipse">
            <a:avLst/>
          </a:pr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3" name="Grupo 7"/>
          <p:cNvGrpSpPr/>
          <p:nvPr/>
        </p:nvGrpSpPr>
        <p:grpSpPr>
          <a:xfrm>
            <a:off x="2940550" y="3140968"/>
            <a:ext cx="4693828" cy="1145648"/>
            <a:chOff x="1303273" y="1467613"/>
            <a:chExt cx="4053840" cy="1128772"/>
          </a:xfrm>
        </p:grpSpPr>
        <p:sp>
          <p:nvSpPr>
            <p:cNvPr id="14" name="Pentágono 13"/>
            <p:cNvSpPr/>
            <p:nvPr/>
          </p:nvSpPr>
          <p:spPr>
            <a:xfrm rot="10800000">
              <a:off x="1303273" y="1467613"/>
              <a:ext cx="4053840" cy="1128772"/>
            </a:xfrm>
            <a:prstGeom prst="homePlate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Pentágono 7"/>
            <p:cNvSpPr/>
            <p:nvPr/>
          </p:nvSpPr>
          <p:spPr>
            <a:xfrm>
              <a:off x="1680881" y="1674070"/>
              <a:ext cx="3564191" cy="8226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7757" tIns="99060" rIns="184912" bIns="99060" numCol="1" spcCol="1270" anchor="ctr" anchorCtr="0">
              <a:noAutofit/>
            </a:bodyPr>
            <a:lstStyle/>
            <a:p>
              <a:pPr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2600" dirty="0">
                  <a:solidFill>
                    <a:prstClr val="black"/>
                  </a:solidFill>
                </a:rPr>
                <a:t>contratação de operações de créditos</a:t>
              </a:r>
            </a:p>
          </p:txBody>
        </p:sp>
      </p:grpSp>
      <p:sp>
        <p:nvSpPr>
          <p:cNvPr id="16" name="Elipse 15"/>
          <p:cNvSpPr/>
          <p:nvPr/>
        </p:nvSpPr>
        <p:spPr>
          <a:xfrm>
            <a:off x="2717322" y="3161242"/>
            <a:ext cx="787825" cy="1125374"/>
          </a:xfrm>
          <a:prstGeom prst="ellipse">
            <a:avLst/>
          </a:prstGeom>
          <a:blipFill rotWithShape="0">
            <a:blip r:embed="rId4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3195855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ENDIVIDAMENTO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endParaRPr lang="pt-BR" sz="2800" b="1" u="sng" dirty="0"/>
          </a:p>
          <a:p>
            <a:pPr algn="just"/>
            <a:r>
              <a:rPr lang="pt-BR" sz="2200" b="1" u="sng" dirty="0">
                <a:ea typeface="Tahoma" pitchFamily="34" charset="0"/>
                <a:cs typeface="Tahoma" pitchFamily="34" charset="0"/>
              </a:rPr>
              <a:t>OPERAÇÃO DE CRÉDITO</a:t>
            </a:r>
          </a:p>
          <a:p>
            <a:pPr marL="82296" indent="0" algn="just">
              <a:buNone/>
            </a:pPr>
            <a:endParaRPr lang="pt-BR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2296" indent="0" algn="just">
              <a:buNone/>
            </a:pPr>
            <a:r>
              <a:rPr lang="pt-BR" sz="2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É </a:t>
            </a:r>
            <a:r>
              <a:rPr lang="pt-BR" sz="21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VEDADA</a:t>
            </a:r>
            <a:r>
              <a:rPr lang="pt-BR" sz="2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a contratação de operação de crédito nos últimos 120 dias do final de mandato do chefe do Poder Executivo, conforme dispõe o artigo 15 da Resolução do SF n.º 43/01.  </a:t>
            </a:r>
          </a:p>
          <a:p>
            <a:endParaRPr lang="pt-BR" sz="2200" b="1" u="sng" dirty="0"/>
          </a:p>
          <a:p>
            <a:r>
              <a:rPr lang="pt-BR" sz="2200" b="1" u="sng" dirty="0"/>
              <a:t>ANTECIPAÇÃO DA RECEITA ORÇAMENTÁRIA – ARO</a:t>
            </a:r>
          </a:p>
          <a:p>
            <a:pPr marL="82296" indent="0" algn="just">
              <a:buNone/>
            </a:pPr>
            <a:endParaRPr lang="pt-BR" sz="2900" b="1" u="sng" dirty="0"/>
          </a:p>
          <a:p>
            <a:pPr marL="82296" indent="0" algn="just">
              <a:buNone/>
            </a:pPr>
            <a:r>
              <a:rPr lang="pt-BR" sz="2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É </a:t>
            </a:r>
            <a:r>
              <a:rPr lang="pt-BR" sz="21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VEDADA</a:t>
            </a:r>
            <a:r>
              <a:rPr lang="pt-BR" sz="2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a contratação de operações de crédito por antecipação da receita orçamentária no último ano do mandato do chefe do Poder Executivo, conforme previsto no artigo 38 da LRF e no § 2º do artigo 15 da Resolução do SF n.º 43/01. </a:t>
            </a:r>
          </a:p>
          <a:p>
            <a:pPr algn="just"/>
            <a:endParaRPr lang="pt-BR" sz="2400" b="1" u="sng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endParaRPr lang="pt-BR" sz="2400" b="1" u="sng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499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b="1" dirty="0"/>
              <a:t>ARTIGO 42 DA LRF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82296" indent="0">
              <a:buNone/>
            </a:pPr>
            <a:endParaRPr lang="pt-BR" dirty="0"/>
          </a:p>
          <a:p>
            <a:pPr marL="82296" indent="0" algn="just">
              <a:lnSpc>
                <a:spcPct val="120000"/>
              </a:lnSpc>
              <a:buNone/>
            </a:pPr>
            <a:r>
              <a:rPr lang="pt-BR" sz="4000" i="1" dirty="0">
                <a:latin typeface="Tahoma" pitchFamily="34" charset="0"/>
                <a:ea typeface="Tahoma" pitchFamily="34" charset="0"/>
                <a:cs typeface="Tahoma" pitchFamily="34" charset="0"/>
              </a:rPr>
              <a:t>Art. 42. É </a:t>
            </a:r>
            <a:r>
              <a:rPr lang="pt-BR" sz="4000" b="1" i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vedado</a:t>
            </a:r>
            <a:r>
              <a:rPr lang="pt-BR" sz="40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ao titular de Poder ou órgão referido no art. 20, </a:t>
            </a:r>
            <a:r>
              <a:rPr lang="pt-BR" sz="4000" b="1" i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nos últimos dois quadrimestres</a:t>
            </a:r>
            <a:r>
              <a:rPr lang="pt-BR" sz="40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do seu mandato, contrair </a:t>
            </a:r>
            <a:r>
              <a:rPr lang="pt-BR" sz="4000" b="1" i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obrigação de despesa</a:t>
            </a:r>
            <a:r>
              <a:rPr lang="pt-BR" sz="40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que não possa ser cumprida integralmente dentro dele, ou que tenha parcelas a serem pagas no exercício seguinte sem que haja suficiente disponibilidade de caixa para este efeito.</a:t>
            </a:r>
          </a:p>
          <a:p>
            <a:pPr marL="82296" indent="0">
              <a:buNone/>
            </a:pPr>
            <a:endParaRPr lang="pt-BR" dirty="0"/>
          </a:p>
          <a:p>
            <a:pPr marL="82296" indent="0" algn="just">
              <a:lnSpc>
                <a:spcPct val="120000"/>
              </a:lnSpc>
              <a:buNone/>
            </a:pPr>
            <a:r>
              <a:rPr lang="pt-BR" sz="4000" i="1" dirty="0">
                <a:latin typeface="Tahoma" pitchFamily="34" charset="0"/>
                <a:ea typeface="Tahoma" pitchFamily="34" charset="0"/>
                <a:cs typeface="Tahoma" pitchFamily="34" charset="0"/>
              </a:rPr>
              <a:t>Parágrafo único. Na determinação da disponibilidade de caixa serão considerados os </a:t>
            </a:r>
            <a:r>
              <a:rPr lang="pt-BR" sz="4000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encargos e despesas compromissadas</a:t>
            </a:r>
            <a:r>
              <a:rPr lang="pt-BR" sz="40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a pagar até o final do exercício.</a:t>
            </a:r>
          </a:p>
          <a:p>
            <a:pPr marL="82296" indent="0">
              <a:buNone/>
            </a:pPr>
            <a:br>
              <a:rPr lang="pt-BR" dirty="0"/>
            </a:br>
            <a:br>
              <a:rPr lang="pt-BR" dirty="0"/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046431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/>
              <a:t>ARTIGO</a:t>
            </a:r>
            <a:r>
              <a:rPr lang="pt-BR" dirty="0"/>
              <a:t> </a:t>
            </a:r>
            <a:r>
              <a:rPr lang="pt-BR" b="1" dirty="0"/>
              <a:t>42</a:t>
            </a:r>
            <a:r>
              <a:rPr lang="pt-BR" dirty="0"/>
              <a:t> </a:t>
            </a:r>
            <a:r>
              <a:rPr lang="pt-BR" b="1" dirty="0"/>
              <a:t>DA</a:t>
            </a:r>
            <a:r>
              <a:rPr lang="pt-BR" dirty="0"/>
              <a:t> </a:t>
            </a:r>
            <a:r>
              <a:rPr lang="pt-BR" b="1" dirty="0"/>
              <a:t>LRF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r>
              <a:rPr lang="pt-BR" b="1" dirty="0"/>
              <a:t>OBRIGAÇÕES</a:t>
            </a:r>
            <a:r>
              <a:rPr lang="pt-BR" dirty="0"/>
              <a:t> </a:t>
            </a:r>
            <a:r>
              <a:rPr lang="pt-BR" b="1" dirty="0"/>
              <a:t>CONTRAÍDAS A PAGAR:</a:t>
            </a:r>
          </a:p>
          <a:p>
            <a:pPr marL="82296" indent="0" algn="just">
              <a:buNone/>
            </a:pPr>
            <a:endParaRPr lang="pt-BR" dirty="0"/>
          </a:p>
          <a:p>
            <a:pPr marL="82296" indent="0" algn="just">
              <a:buNone/>
            </a:pPr>
            <a:r>
              <a:rPr lang="pt-BR" dirty="0"/>
              <a:t>Despesas realizadas entre 01/05 e 31/12, mediante a celebração de contrato administrativo ou instrumento congênere (carta-contrato, nota de empenho, autorização de compra ou ordem de execução de serviço).</a:t>
            </a:r>
          </a:p>
          <a:p>
            <a:pPr marL="82296" indent="0" algn="just">
              <a:buNone/>
            </a:pPr>
            <a:endParaRPr lang="pt-BR" dirty="0"/>
          </a:p>
          <a:p>
            <a:pPr marL="82296" indent="0" algn="just">
              <a:buNone/>
            </a:pPr>
            <a:r>
              <a:rPr lang="pt-BR" b="1" dirty="0"/>
              <a:t>ENCARGOS COMPROMISSADOS A PAGAR</a:t>
            </a:r>
            <a:r>
              <a:rPr lang="pt-BR" dirty="0"/>
              <a:t>:</a:t>
            </a:r>
          </a:p>
          <a:p>
            <a:pPr marL="82296" indent="0" algn="just">
              <a:buNone/>
            </a:pPr>
            <a:endParaRPr lang="pt-BR" dirty="0"/>
          </a:p>
          <a:p>
            <a:pPr marL="82296" indent="0" algn="just">
              <a:buNone/>
            </a:pPr>
            <a:r>
              <a:rPr lang="pt-BR" dirty="0"/>
              <a:t>Os valores das dívidas de curto prazo e consignações existentes, que tiveram fato gerador anterior a 01/05, e os restos a pagar relativos a empenhos que foram efetuadas nos dois últimos quadrimestres no último ano de mandato, mas não se enquadram nos critérios que determinam as </a:t>
            </a:r>
            <a:r>
              <a:rPr lang="pt-BR" b="1" dirty="0"/>
              <a:t>Obrigações Contraídas a Pagar.</a:t>
            </a:r>
            <a:r>
              <a:rPr lang="pt-B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278511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000" b="1" dirty="0"/>
              <a:t>OBRIGAÇÃO CONTRAÍDA A PAGAR</a:t>
            </a:r>
            <a:endParaRPr lang="pt-BR" sz="30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r>
              <a:rPr lang="pt-BR" sz="4000" b="1" dirty="0"/>
              <a:t>EXCEÇÃO</a:t>
            </a:r>
            <a:endParaRPr lang="pt-BR" sz="3100" b="1" dirty="0"/>
          </a:p>
          <a:p>
            <a:pPr marL="82296" indent="0">
              <a:buNone/>
            </a:pPr>
            <a:endParaRPr lang="pt-BR" sz="3500" b="1" dirty="0"/>
          </a:p>
          <a:p>
            <a:pPr marL="82296" indent="0">
              <a:buNone/>
            </a:pPr>
            <a:r>
              <a:rPr lang="pt-BR" sz="3500" b="1" dirty="0"/>
              <a:t>1 – Contratos com previsão no PPA;</a:t>
            </a:r>
          </a:p>
          <a:p>
            <a:pPr marL="82296" indent="0">
              <a:buNone/>
            </a:pPr>
            <a:endParaRPr lang="pt-BR" sz="3500" b="1" dirty="0"/>
          </a:p>
          <a:p>
            <a:pPr marL="82296" indent="0">
              <a:buNone/>
            </a:pPr>
            <a:r>
              <a:rPr lang="pt-BR" b="1" dirty="0"/>
              <a:t>2 – Despesas caracterizadas como </a:t>
            </a:r>
            <a:r>
              <a:rPr lang="pt-BR" b="1" u="sng" dirty="0"/>
              <a:t>preexistentes</a:t>
            </a:r>
            <a:r>
              <a:rPr lang="pt-BR" b="1" dirty="0"/>
              <a:t>, </a:t>
            </a:r>
            <a:r>
              <a:rPr lang="pt-BR" b="1" u="sng" dirty="0"/>
              <a:t>essenciais</a:t>
            </a:r>
            <a:r>
              <a:rPr lang="pt-BR" b="1" dirty="0"/>
              <a:t> e </a:t>
            </a:r>
            <a:r>
              <a:rPr lang="pt-BR" b="1" u="sng" dirty="0"/>
              <a:t>contínuas</a:t>
            </a:r>
            <a:r>
              <a:rPr lang="pt-BR" b="1" dirty="0"/>
              <a:t> (simultaneamente).</a:t>
            </a:r>
            <a:endParaRPr lang="pt-BR" sz="3500" b="1" dirty="0"/>
          </a:p>
          <a:p>
            <a:endParaRPr lang="pt-BR" b="1" dirty="0"/>
          </a:p>
          <a:p>
            <a:pPr algn="just"/>
            <a:r>
              <a:rPr lang="pt-BR" dirty="0"/>
              <a:t>Nesses casos, não existe a obrigação de se deixar em caixa a disponibilidade financeira para as despesas que irão se realizar no </a:t>
            </a:r>
            <a:r>
              <a:rPr lang="pt-BR" u="sng" dirty="0"/>
              <a:t>exercício seguinte</a:t>
            </a:r>
            <a:r>
              <a:rPr lang="pt-BR" dirty="0"/>
              <a:t>.</a:t>
            </a:r>
          </a:p>
          <a:p>
            <a:pPr algn="just"/>
            <a:endParaRPr lang="pt-BR" dirty="0"/>
          </a:p>
          <a:p>
            <a:pPr algn="just"/>
            <a:r>
              <a:rPr lang="pt-BR" dirty="0"/>
              <a:t>No entanto, o gestor deve deixar </a:t>
            </a:r>
            <a:r>
              <a:rPr lang="pt-BR" u="sng" dirty="0"/>
              <a:t>suficiente disponibilidade financeira</a:t>
            </a:r>
            <a:r>
              <a:rPr lang="pt-BR" dirty="0"/>
              <a:t> para o pagamento das parcelas que restarem relativas ao que foi </a:t>
            </a:r>
            <a:r>
              <a:rPr lang="pt-BR" u="sng" dirty="0"/>
              <a:t>empenhado no ano</a:t>
            </a:r>
            <a:r>
              <a:rPr lang="pt-BR" dirty="0"/>
              <a:t>.</a:t>
            </a:r>
          </a:p>
          <a:p>
            <a:pPr algn="just"/>
            <a:endParaRPr lang="pt-BR" dirty="0"/>
          </a:p>
          <a:p>
            <a:pPr algn="just"/>
            <a:endParaRPr lang="pt-BR" dirty="0"/>
          </a:p>
          <a:p>
            <a:endParaRPr lang="pt-BR" dirty="0"/>
          </a:p>
          <a:p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57696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b="1" dirty="0">
                <a:latin typeface="Tahoma" pitchFamily="34" charset="0"/>
                <a:ea typeface="Tahoma" pitchFamily="34" charset="0"/>
                <a:cs typeface="Tahoma" pitchFamily="34" charset="0"/>
              </a:rPr>
              <a:t>Tipificação das Despesas</a:t>
            </a:r>
            <a:endParaRPr lang="pt-BR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303838" y="1966394"/>
            <a:ext cx="7498080" cy="3600450"/>
          </a:xfrm>
        </p:spPr>
        <p:txBody>
          <a:bodyPr>
            <a:noAutofit/>
          </a:bodyPr>
          <a:lstStyle/>
          <a:p>
            <a:pPr algn="just"/>
            <a:r>
              <a:rPr lang="pt-BR" sz="2025" b="1" dirty="0"/>
              <a:t>PREEXISTÊNCIA: </a:t>
            </a:r>
            <a:r>
              <a:rPr lang="pt-BR" sz="2025" dirty="0"/>
              <a:t>ocorre quando as despesas cujos fatos geradores que motivaram a obrigação, existiam antes de 01/05.</a:t>
            </a:r>
          </a:p>
          <a:p>
            <a:pPr marL="61722" indent="0">
              <a:buNone/>
            </a:pPr>
            <a:endParaRPr lang="pt-BR" sz="2025" b="1" dirty="0"/>
          </a:p>
          <a:p>
            <a:pPr algn="just"/>
            <a:r>
              <a:rPr lang="pt-BR" sz="2025" b="1" dirty="0"/>
              <a:t>CONTINUIDADE</a:t>
            </a:r>
            <a:r>
              <a:rPr lang="pt-BR" sz="2025" dirty="0"/>
              <a:t>: despesas que correspondem a uma necessidade permanente da administração.</a:t>
            </a:r>
          </a:p>
          <a:p>
            <a:pPr algn="just"/>
            <a:endParaRPr lang="pt-BR" sz="2025" dirty="0"/>
          </a:p>
          <a:p>
            <a:pPr algn="just"/>
            <a:r>
              <a:rPr lang="pt-BR" sz="2025" b="1" dirty="0"/>
              <a:t>ESSENCIALIDADE</a:t>
            </a:r>
            <a:r>
              <a:rPr lang="pt-BR" sz="2025" dirty="0"/>
              <a:t>: despesas que são imprescindíveis para a administração pública, cuja realização se faz necessária para que não haja a interrupção dos serviços voltados ao interesse público.</a:t>
            </a:r>
          </a:p>
          <a:p>
            <a:pPr algn="just"/>
            <a:endParaRPr lang="pt-BR" sz="2025" dirty="0"/>
          </a:p>
          <a:p>
            <a:endParaRPr lang="pt-BR" sz="2025" dirty="0"/>
          </a:p>
          <a:p>
            <a:endParaRPr lang="pt-BR" sz="2025" dirty="0"/>
          </a:p>
          <a:p>
            <a:endParaRPr lang="pt-BR" sz="2025" dirty="0"/>
          </a:p>
        </p:txBody>
      </p:sp>
    </p:spTree>
    <p:extLst>
      <p:ext uri="{BB962C8B-B14F-4D97-AF65-F5344CB8AC3E}">
        <p14:creationId xmlns:p14="http://schemas.microsoft.com/office/powerpoint/2010/main" val="2091989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Outros Considerações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259632" y="1447800"/>
            <a:ext cx="7884368" cy="4429472"/>
          </a:xfrm>
        </p:spPr>
        <p:txBody>
          <a:bodyPr>
            <a:noAutofit/>
          </a:bodyPr>
          <a:lstStyle/>
          <a:p>
            <a:endParaRPr lang="pt-BR" sz="2400" b="1" dirty="0"/>
          </a:p>
          <a:p>
            <a:r>
              <a:rPr lang="pt-BR" sz="2400" b="1" dirty="0"/>
              <a:t>Saldos de contratos assinados entre 01/05 a 31/12;</a:t>
            </a:r>
          </a:p>
          <a:p>
            <a:pPr lvl="1"/>
            <a:r>
              <a:rPr lang="pt-BR" sz="2000" dirty="0"/>
              <a:t>Sem vínculo com o PPA</a:t>
            </a:r>
          </a:p>
          <a:p>
            <a:pPr lvl="1"/>
            <a:r>
              <a:rPr lang="pt-BR" sz="2000" dirty="0"/>
              <a:t>Não tipificados como Essencial, Preexistente e Contínuo </a:t>
            </a:r>
          </a:p>
          <a:p>
            <a:endParaRPr lang="pt-BR" sz="2400" b="1" dirty="0"/>
          </a:p>
          <a:p>
            <a:r>
              <a:rPr lang="pt-BR" sz="2400" b="1" dirty="0"/>
              <a:t>Despesas realizadas não inscritas em restos a pagar;</a:t>
            </a:r>
          </a:p>
          <a:p>
            <a:endParaRPr lang="pt-BR" sz="2400" b="1" dirty="0"/>
          </a:p>
          <a:p>
            <a:r>
              <a:rPr lang="pt-BR" sz="2400" b="1" dirty="0"/>
              <a:t>Reconhecimentos e confissão de dívidas.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1655220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dirty="0"/>
              <a:t>Apuração de Saldos de Contratos</a:t>
            </a:r>
          </a:p>
        </p:txBody>
      </p:sp>
      <p:sp>
        <p:nvSpPr>
          <p:cNvPr id="7" name="Retângulo de cantos arredondados 6"/>
          <p:cNvSpPr/>
          <p:nvPr/>
        </p:nvSpPr>
        <p:spPr>
          <a:xfrm>
            <a:off x="1415562" y="1628800"/>
            <a:ext cx="7332902" cy="21922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pt-BR" dirty="0">
                <a:solidFill>
                  <a:schemeClr val="tx1"/>
                </a:solidFill>
              </a:rPr>
              <a:t>Contrato assinado em 01/07/2020 (vigência de 12 meses)</a:t>
            </a:r>
          </a:p>
          <a:p>
            <a:pPr>
              <a:lnSpc>
                <a:spcPct val="150000"/>
              </a:lnSpc>
            </a:pPr>
            <a:r>
              <a:rPr lang="pt-BR" dirty="0">
                <a:solidFill>
                  <a:schemeClr val="tx1"/>
                </a:solidFill>
              </a:rPr>
              <a:t>Valor Total do Contrato: R$1.200.000,00</a:t>
            </a:r>
          </a:p>
          <a:p>
            <a:pPr>
              <a:lnSpc>
                <a:spcPct val="150000"/>
              </a:lnSpc>
            </a:pPr>
            <a:r>
              <a:rPr lang="pt-BR" dirty="0">
                <a:solidFill>
                  <a:schemeClr val="tx1"/>
                </a:solidFill>
              </a:rPr>
              <a:t>Valor empenhado em 2020: R$600.000,00</a:t>
            </a:r>
          </a:p>
          <a:p>
            <a:pPr>
              <a:lnSpc>
                <a:spcPct val="150000"/>
              </a:lnSpc>
            </a:pPr>
            <a:r>
              <a:rPr lang="pt-BR" dirty="0">
                <a:solidFill>
                  <a:schemeClr val="tx1"/>
                </a:solidFill>
              </a:rPr>
              <a:t>Valor pago em 2020: R$400.000,00</a:t>
            </a:r>
          </a:p>
        </p:txBody>
      </p:sp>
      <p:sp>
        <p:nvSpPr>
          <p:cNvPr id="8" name="Retângulo de cantos arredondados 7"/>
          <p:cNvSpPr/>
          <p:nvPr/>
        </p:nvSpPr>
        <p:spPr>
          <a:xfrm>
            <a:off x="3824654" y="4290646"/>
            <a:ext cx="4779794" cy="19108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dirty="0">
                <a:solidFill>
                  <a:schemeClr val="tx1"/>
                </a:solidFill>
              </a:rPr>
              <a:t>RESTOS A PAGAR:  R$200.000,00</a:t>
            </a:r>
          </a:p>
          <a:p>
            <a:pPr algn="ctr"/>
            <a:endParaRPr lang="pt-BR" dirty="0">
              <a:solidFill>
                <a:schemeClr val="tx1"/>
              </a:solidFill>
            </a:endParaRPr>
          </a:p>
          <a:p>
            <a:r>
              <a:rPr lang="pt-BR" dirty="0">
                <a:solidFill>
                  <a:schemeClr val="tx1"/>
                </a:solidFill>
              </a:rPr>
              <a:t>SALDO DO CONTRATO: </a:t>
            </a:r>
            <a:r>
              <a:rPr lang="pt-BR" dirty="0">
                <a:solidFill>
                  <a:srgbClr val="FFFF00"/>
                </a:solidFill>
              </a:rPr>
              <a:t>R$600.000,00 </a:t>
            </a:r>
          </a:p>
        </p:txBody>
      </p:sp>
    </p:spTree>
    <p:extLst>
      <p:ext uri="{BB962C8B-B14F-4D97-AF65-F5344CB8AC3E}">
        <p14:creationId xmlns:p14="http://schemas.microsoft.com/office/powerpoint/2010/main" val="248909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7498080" cy="1143000"/>
          </a:xfrm>
        </p:spPr>
        <p:txBody>
          <a:bodyPr>
            <a:normAutofit/>
          </a:bodyPr>
          <a:lstStyle/>
          <a:p>
            <a:r>
              <a:rPr lang="pt-BR" sz="4000" b="1" dirty="0"/>
              <a:t>ART. 42 DA LRF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907704" y="1052736"/>
            <a:ext cx="7013800" cy="891699"/>
          </a:xfrm>
        </p:spPr>
        <p:txBody>
          <a:bodyPr>
            <a:normAutofit/>
          </a:bodyPr>
          <a:lstStyle/>
          <a:p>
            <a:r>
              <a:rPr lang="pt-BR" sz="3000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Classificação das obrigações</a:t>
            </a:r>
          </a:p>
          <a:p>
            <a:endParaRPr lang="pt-BR" sz="4000" b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pt-BR" sz="4000" b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pt-BR" sz="4000" b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pt-BR" sz="4000" b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2296" indent="0">
              <a:buNone/>
            </a:pPr>
            <a:endParaRPr lang="pt-BR" sz="4000" b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82296" indent="0">
              <a:buNone/>
            </a:pPr>
            <a:endParaRPr lang="pt-BR" sz="4000" b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Seta à esquerda, à direita e acima 4"/>
          <p:cNvSpPr/>
          <p:nvPr/>
        </p:nvSpPr>
        <p:spPr>
          <a:xfrm>
            <a:off x="4508903" y="1844824"/>
            <a:ext cx="1617761" cy="1307593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pt-BR">
              <a:solidFill>
                <a:prstClr val="white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240987" y="2384086"/>
            <a:ext cx="2435469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pt-BR" sz="2400" dirty="0">
                <a:solidFill>
                  <a:srgbClr val="ACCBF9">
                    <a:lumMod val="50000"/>
                  </a:srgbClr>
                </a:solidFill>
              </a:rPr>
              <a:t>Obrigações Contraídas a Pagar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1440359" y="2321419"/>
            <a:ext cx="2883900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pt-BR" sz="2400" dirty="0">
                <a:solidFill>
                  <a:srgbClr val="ACCBF9">
                    <a:lumMod val="50000"/>
                  </a:srgbClr>
                </a:solidFill>
              </a:rPr>
              <a:t>Encargos Compromissados a Pagar</a:t>
            </a:r>
          </a:p>
        </p:txBody>
      </p:sp>
      <p:sp>
        <p:nvSpPr>
          <p:cNvPr id="10" name="Retângulo de cantos arredondados 9"/>
          <p:cNvSpPr/>
          <p:nvPr/>
        </p:nvSpPr>
        <p:spPr>
          <a:xfrm>
            <a:off x="1187624" y="3645024"/>
            <a:ext cx="4081742" cy="309634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endParaRPr lang="pt-BR" sz="1200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sz="1200" b="1" dirty="0">
                <a:solidFill>
                  <a:schemeClr val="tx1"/>
                </a:solidFill>
              </a:rPr>
              <a:t>Consignações; </a:t>
            </a:r>
          </a:p>
          <a:p>
            <a:pPr marL="285750" indent="-285750">
              <a:buFont typeface="Arial" pitchFamily="34" charset="0"/>
              <a:buChar char="•"/>
            </a:pPr>
            <a:endParaRPr lang="pt-BR" sz="1200" b="1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sz="1200" b="1" dirty="0">
                <a:solidFill>
                  <a:schemeClr val="tx1"/>
                </a:solidFill>
              </a:rPr>
              <a:t>Restos a Pagar de Exercícios Anteriores;</a:t>
            </a:r>
          </a:p>
          <a:p>
            <a:pPr marL="285750" indent="-285750">
              <a:buFont typeface="Arial" pitchFamily="34" charset="0"/>
              <a:buChar char="•"/>
            </a:pPr>
            <a:endParaRPr lang="pt-BR" sz="1200" b="1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sz="1200" b="1" dirty="0">
                <a:solidFill>
                  <a:schemeClr val="tx1"/>
                </a:solidFill>
              </a:rPr>
              <a:t>Restos a Pagar (01/01 a 30/04);</a:t>
            </a:r>
          </a:p>
          <a:p>
            <a:pPr marL="285750" indent="-285750">
              <a:buFont typeface="Arial" pitchFamily="34" charset="0"/>
              <a:buChar char="•"/>
            </a:pPr>
            <a:endParaRPr lang="pt-BR" sz="1200" b="1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sz="1200" b="1" dirty="0">
                <a:solidFill>
                  <a:schemeClr val="tx1"/>
                </a:solidFill>
              </a:rPr>
              <a:t>Despesa realizadas não inscritas em Restos a Pagar (01/01 a 30/04);</a:t>
            </a:r>
          </a:p>
          <a:p>
            <a:pPr marL="285750" indent="-285750">
              <a:buFont typeface="Arial" pitchFamily="34" charset="0"/>
              <a:buChar char="•"/>
            </a:pPr>
            <a:endParaRPr lang="pt-BR" sz="1200" b="1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sz="1200" b="1" dirty="0">
                <a:solidFill>
                  <a:schemeClr val="tx1"/>
                </a:solidFill>
              </a:rPr>
              <a:t>Reconhecimento e confissão de dívida</a:t>
            </a:r>
          </a:p>
          <a:p>
            <a:r>
              <a:rPr lang="pt-BR" sz="1200" b="1" dirty="0">
                <a:solidFill>
                  <a:schemeClr val="tx1"/>
                </a:solidFill>
              </a:rPr>
              <a:t>       (fato gerador: anterior 01/05);</a:t>
            </a:r>
          </a:p>
          <a:p>
            <a:pPr marL="285750" indent="-285750">
              <a:buFont typeface="Arial" pitchFamily="34" charset="0"/>
              <a:buChar char="•"/>
            </a:pPr>
            <a:endParaRPr lang="pt-BR" sz="1200" b="1" dirty="0">
              <a:solidFill>
                <a:srgbClr val="FF00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sz="1200" b="1" dirty="0">
                <a:solidFill>
                  <a:srgbClr val="FF0000"/>
                </a:solidFill>
              </a:rPr>
              <a:t>Restos a Pagar (01/05 a 31/12):</a:t>
            </a:r>
            <a:endParaRPr lang="pt-BR" sz="1200" b="1" dirty="0">
              <a:solidFill>
                <a:schemeClr val="tx1"/>
              </a:solidFill>
            </a:endParaRPr>
          </a:p>
          <a:p>
            <a:pPr marL="742950" lvl="1" indent="-285750">
              <a:buFont typeface="Wingdings" pitchFamily="2" charset="2"/>
              <a:buChar char="ü"/>
            </a:pPr>
            <a:r>
              <a:rPr lang="pt-BR" sz="1200" b="1" dirty="0">
                <a:solidFill>
                  <a:schemeClr val="tx1"/>
                </a:solidFill>
              </a:rPr>
              <a:t>Essenciais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pt-BR" sz="1200" b="1" dirty="0">
                <a:solidFill>
                  <a:schemeClr val="tx1"/>
                </a:solidFill>
              </a:rPr>
              <a:t>Preexistente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pt-BR" sz="1200" b="1" dirty="0">
                <a:solidFill>
                  <a:schemeClr val="tx1"/>
                </a:solidFill>
              </a:rPr>
              <a:t>Contínuas </a:t>
            </a:r>
          </a:p>
        </p:txBody>
      </p:sp>
      <p:sp>
        <p:nvSpPr>
          <p:cNvPr id="11" name="Retângulo de cantos arredondados 10"/>
          <p:cNvSpPr/>
          <p:nvPr/>
        </p:nvSpPr>
        <p:spPr>
          <a:xfrm>
            <a:off x="5465010" y="3769702"/>
            <a:ext cx="3558503" cy="295232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itchFamily="34" charset="0"/>
              <a:buChar char="•"/>
            </a:pPr>
            <a:r>
              <a:rPr lang="pt-BR" sz="1200" b="1" dirty="0">
                <a:solidFill>
                  <a:schemeClr val="tx1"/>
                </a:solidFill>
              </a:rPr>
              <a:t>Restos a Pagar (01/05 a 31/12); </a:t>
            </a:r>
          </a:p>
          <a:p>
            <a:pPr marL="285750" indent="-285750">
              <a:buFont typeface="Arial" pitchFamily="34" charset="0"/>
              <a:buChar char="•"/>
            </a:pPr>
            <a:endParaRPr lang="pt-BR" sz="1200" b="1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sz="1200" b="1" dirty="0">
                <a:solidFill>
                  <a:schemeClr val="tx1"/>
                </a:solidFill>
              </a:rPr>
              <a:t>Despesa realizadas não inscritas em Restos a Pagar (01/05 a 31/12);</a:t>
            </a:r>
          </a:p>
          <a:p>
            <a:pPr marL="285750" indent="-285750">
              <a:buFont typeface="Arial" pitchFamily="34" charset="0"/>
              <a:buChar char="•"/>
            </a:pPr>
            <a:endParaRPr lang="pt-BR" sz="1200" b="1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sz="1200" b="1" dirty="0">
                <a:solidFill>
                  <a:schemeClr val="tx1"/>
                </a:solidFill>
              </a:rPr>
              <a:t>Reconhecimento e confissão de dívida (fato gerador: 01/05 a 31/12);</a:t>
            </a:r>
          </a:p>
          <a:p>
            <a:pPr marL="285750" indent="-285750">
              <a:buFont typeface="Arial" pitchFamily="34" charset="0"/>
              <a:buChar char="•"/>
            </a:pPr>
            <a:endParaRPr lang="pt-BR" sz="1200" b="1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pt-BR" sz="1200" b="1" dirty="0">
                <a:solidFill>
                  <a:srgbClr val="FF0000"/>
                </a:solidFill>
              </a:rPr>
              <a:t>Saldos de Contratos (em 31/12):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pt-BR" sz="1200" b="1" dirty="0">
                <a:solidFill>
                  <a:schemeClr val="tx1"/>
                </a:solidFill>
              </a:rPr>
              <a:t>Não Essenciais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pt-BR" sz="1200" b="1" dirty="0">
                <a:solidFill>
                  <a:schemeClr val="tx1"/>
                </a:solidFill>
              </a:rPr>
              <a:t>Não Preexistente</a:t>
            </a:r>
          </a:p>
          <a:p>
            <a:pPr marL="742950" lvl="1" indent="-285750">
              <a:buFont typeface="Wingdings" pitchFamily="2" charset="2"/>
              <a:buChar char="ü"/>
            </a:pPr>
            <a:r>
              <a:rPr lang="pt-BR" sz="1200" b="1" dirty="0">
                <a:solidFill>
                  <a:schemeClr val="tx1"/>
                </a:solidFill>
              </a:rPr>
              <a:t>Não Contínuas</a:t>
            </a:r>
            <a:endParaRPr lang="pt-BR" sz="1200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pt-BR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5162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30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Cálculo da Insuficiência/suficiência financeira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239716" y="2189285"/>
            <a:ext cx="7561384" cy="3600450"/>
          </a:xfrm>
        </p:spPr>
        <p:txBody>
          <a:bodyPr>
            <a:normAutofit fontScale="77500" lnSpcReduction="20000"/>
          </a:bodyPr>
          <a:lstStyle/>
          <a:p>
            <a:pPr marL="61722" indent="0">
              <a:buNone/>
            </a:pPr>
            <a:r>
              <a:rPr lang="pt-BR" dirty="0"/>
              <a:t>+ Disponibilidade Financeira do Poder Executivo </a:t>
            </a:r>
            <a:r>
              <a:rPr lang="pt-BR" sz="1725" dirty="0"/>
              <a:t>(31/12)</a:t>
            </a:r>
            <a:br>
              <a:rPr lang="pt-BR" dirty="0"/>
            </a:br>
            <a:endParaRPr lang="pt-BR" dirty="0"/>
          </a:p>
          <a:p>
            <a:pPr marL="61722" indent="0">
              <a:buNone/>
            </a:pPr>
            <a:r>
              <a:rPr lang="pt-BR" dirty="0"/>
              <a:t>(-) </a:t>
            </a:r>
            <a:r>
              <a:rPr lang="pt-BR" u="sng" dirty="0"/>
              <a:t>Encargos Compromissados a pagar</a:t>
            </a:r>
          </a:p>
          <a:p>
            <a:pPr marL="61722" indent="0">
              <a:buNone/>
            </a:pPr>
            <a:endParaRPr lang="pt-BR" dirty="0"/>
          </a:p>
          <a:p>
            <a:pPr marL="61722" indent="0">
              <a:buNone/>
            </a:pPr>
            <a:r>
              <a:rPr lang="pt-BR" dirty="0"/>
              <a:t>= Disponibilidade de Caixa</a:t>
            </a:r>
          </a:p>
          <a:p>
            <a:pPr marL="61722" indent="0">
              <a:buNone/>
            </a:pPr>
            <a:endParaRPr lang="pt-BR" dirty="0"/>
          </a:p>
          <a:p>
            <a:pPr marL="61722" indent="0">
              <a:buNone/>
            </a:pPr>
            <a:r>
              <a:rPr lang="pt-BR" dirty="0"/>
              <a:t>(-) </a:t>
            </a:r>
            <a:r>
              <a:rPr lang="pt-BR" u="sng" dirty="0"/>
              <a:t>Obrigações Contraídas a Pagar</a:t>
            </a:r>
          </a:p>
          <a:p>
            <a:pPr marL="61722" indent="0">
              <a:buNone/>
            </a:pPr>
            <a:endParaRPr lang="pt-BR" u="sng" dirty="0"/>
          </a:p>
          <a:p>
            <a:pPr marL="61722" indent="0">
              <a:buNone/>
            </a:pPr>
            <a:r>
              <a:rPr lang="pt-BR" b="1" dirty="0"/>
              <a:t>= Insuficiência/suficiência financeira</a:t>
            </a:r>
          </a:p>
          <a:p>
            <a:pPr>
              <a:buFontTx/>
              <a:buChar char="-"/>
            </a:pPr>
            <a:endParaRPr lang="pt-BR" dirty="0"/>
          </a:p>
          <a:p>
            <a:pPr marL="61722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43820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2"/>
          <p:cNvSpPr>
            <a:spLocks noGrp="1"/>
          </p:cNvSpPr>
          <p:nvPr>
            <p:ph idx="1"/>
          </p:nvPr>
        </p:nvSpPr>
        <p:spPr>
          <a:xfrm>
            <a:off x="1403648" y="1628800"/>
            <a:ext cx="7498080" cy="4176464"/>
          </a:xfrm>
        </p:spPr>
        <p:txBody>
          <a:bodyPr/>
          <a:lstStyle/>
          <a:p>
            <a:endParaRPr lang="pt-BR" dirty="0"/>
          </a:p>
          <a:p>
            <a:r>
              <a:rPr lang="pt-BR" b="1" dirty="0"/>
              <a:t>REGRAS GERAIS</a:t>
            </a:r>
          </a:p>
          <a:p>
            <a:endParaRPr lang="pt-BR" dirty="0"/>
          </a:p>
          <a:p>
            <a:r>
              <a:rPr lang="pt-BR" b="1" dirty="0"/>
              <a:t>REGRAS FLEXÍVEIS</a:t>
            </a:r>
          </a:p>
          <a:p>
            <a:endParaRPr lang="pt-BR" dirty="0"/>
          </a:p>
          <a:p>
            <a:r>
              <a:rPr lang="pt-BR" b="1" dirty="0"/>
              <a:t>REGRAS MAIS RÍGIDAS</a:t>
            </a:r>
          </a:p>
          <a:p>
            <a:endParaRPr lang="pt-BR" dirty="0"/>
          </a:p>
          <a:p>
            <a:endParaRPr lang="pt-BR" dirty="0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b="1" dirty="0"/>
              <a:t>Lei de Responsabilidade Fiscal</a:t>
            </a:r>
          </a:p>
        </p:txBody>
      </p:sp>
      <p:pic>
        <p:nvPicPr>
          <p:cNvPr id="6" name="Picture 11" descr="http://www.google.com.br/url?source=imgres&amp;ct=img&amp;q=https://ssl-w03dnn0929.websiteseguro.com/livrosdeprogramaca/images/8574007889.jpg&amp;sa=X&amp;ei=-RTVTZflHsGWtwfA56TuCw&amp;ved=0CAQQ8wc4Nw&amp;usg=AFQjCNGixHgGtpr57mapKNMIPwrEd1z4i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2311697"/>
            <a:ext cx="1612086" cy="22257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556791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/>
              <a:t>Aplicação da Metodologia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435608" y="1591954"/>
            <a:ext cx="7498080" cy="4285318"/>
          </a:xfrm>
        </p:spPr>
        <p:txBody>
          <a:bodyPr>
            <a:noAutofit/>
          </a:bodyPr>
          <a:lstStyle/>
          <a:p>
            <a:endParaRPr lang="pt-BR" sz="2400" dirty="0"/>
          </a:p>
          <a:p>
            <a:pPr>
              <a:lnSpc>
                <a:spcPct val="170000"/>
              </a:lnSpc>
            </a:pPr>
            <a:r>
              <a:rPr lang="pt-BR" sz="2400" b="1" dirty="0"/>
              <a:t>Unidades Gestoras do Poder Executivo</a:t>
            </a:r>
          </a:p>
          <a:p>
            <a:pPr>
              <a:lnSpc>
                <a:spcPct val="170000"/>
              </a:lnSpc>
            </a:pPr>
            <a:r>
              <a:rPr lang="pt-BR" sz="2400" b="1" dirty="0"/>
              <a:t>Todas as Fontes de Recursos (consolidado)</a:t>
            </a:r>
          </a:p>
          <a:p>
            <a:pPr>
              <a:lnSpc>
                <a:spcPct val="170000"/>
              </a:lnSpc>
            </a:pPr>
            <a:r>
              <a:rPr lang="pt-BR" sz="2400" b="1" dirty="0"/>
              <a:t>Exclusão:</a:t>
            </a:r>
          </a:p>
          <a:p>
            <a:pPr lvl="1">
              <a:lnSpc>
                <a:spcPct val="170000"/>
              </a:lnSpc>
            </a:pPr>
            <a:r>
              <a:rPr lang="pt-BR" sz="2400" dirty="0"/>
              <a:t>Convênios</a:t>
            </a:r>
          </a:p>
          <a:p>
            <a:pPr lvl="1">
              <a:lnSpc>
                <a:spcPct val="170000"/>
              </a:lnSpc>
            </a:pPr>
            <a:r>
              <a:rPr lang="pt-BR" sz="2400" dirty="0"/>
              <a:t>RPPS</a:t>
            </a:r>
          </a:p>
          <a:p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2319776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b="1" dirty="0"/>
              <a:t>Apuração art. 42 - 2016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7787415"/>
              </p:ext>
            </p:extLst>
          </p:nvPr>
        </p:nvGraphicFramePr>
        <p:xfrm>
          <a:off x="1259632" y="1700808"/>
          <a:ext cx="7498079" cy="1728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29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53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135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0694">
                <a:tc gridSpan="3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CÁLCULO DA DISPONIBILIDADE DE CAIXA -  CONSOLIDADO</a:t>
                      </a:r>
                      <a:endParaRPr lang="pt-BR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3338" marR="33338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058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DISPONIBILIDADE FINANCEIRA                                 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 (A)</a:t>
                      </a:r>
                      <a:endParaRPr lang="pt-BR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3338" marR="33338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effectLst/>
                        </a:rPr>
                        <a:t>ENCARGOS E DESPESAS COMPROMISSADAS A PAGAR   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effectLst/>
                        </a:rPr>
                        <a:t>(B)</a:t>
                      </a:r>
                      <a:endParaRPr lang="pt-BR" sz="14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3338" marR="33338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effectLst/>
                        </a:rPr>
                        <a:t>DISPONIBILIDADE DE CAIXA                                   (C) = (A - B)</a:t>
                      </a:r>
                      <a:endParaRPr lang="pt-BR" sz="14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3338" marR="33338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69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166.526.820,81</a:t>
                      </a:r>
                      <a:endParaRPr lang="pt-BR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3338" marR="33338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171.208.571,02</a:t>
                      </a:r>
                    </a:p>
                  </a:txBody>
                  <a:tcPr marL="33338" marR="33338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-4.681.750,21</a:t>
                      </a:r>
                    </a:p>
                  </a:txBody>
                  <a:tcPr marL="33338" marR="33338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257737"/>
              </p:ext>
            </p:extLst>
          </p:nvPr>
        </p:nvGraphicFramePr>
        <p:xfrm>
          <a:off x="1259632" y="4111791"/>
          <a:ext cx="7498078" cy="16934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97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88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94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4019">
                <a:tc gridSpan="3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</a:rPr>
                        <a:t>AVALIAÇÃO DO CUMPRIMENTO DO ARTIGO 42 DA LRF</a:t>
                      </a:r>
                      <a:endParaRPr lang="pt-BR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3338" marR="33338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19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DISPONIBILIDADE CAIXA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</a:rPr>
                        <a:t>(A)</a:t>
                      </a:r>
                      <a:endParaRPr lang="pt-BR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3338" marR="33338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effectLst/>
                        </a:rPr>
                        <a:t>OBRIGAÇÕES CONTRAÍDAS A PAGAR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effectLst/>
                        </a:rPr>
                        <a:t> (B)</a:t>
                      </a:r>
                      <a:endParaRPr lang="pt-BR" sz="14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3338" marR="33338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effectLst/>
                        </a:rPr>
                        <a:t>INSUFICIENCIA DE CAIXA EM 31/12/2016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effectLst/>
                        </a:rPr>
                        <a:t>(C) = (A - B)</a:t>
                      </a:r>
                      <a:endParaRPr lang="pt-BR" sz="14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33338" marR="33338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1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-4.681.750,21</a:t>
                      </a:r>
                    </a:p>
                  </a:txBody>
                  <a:tcPr marL="33338" marR="33338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31.326.850,77</a:t>
                      </a:r>
                    </a:p>
                  </a:txBody>
                  <a:tcPr marL="33338" marR="33338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-36.008.600,98</a:t>
                      </a:r>
                    </a:p>
                  </a:txBody>
                  <a:tcPr marL="33338" marR="33338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45724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000" b="1" dirty="0"/>
              <a:t>ARTIGO</a:t>
            </a:r>
            <a:r>
              <a:rPr lang="pt-BR" sz="4000" dirty="0"/>
              <a:t> </a:t>
            </a:r>
            <a:r>
              <a:rPr lang="pt-BR" sz="4000" b="1" dirty="0"/>
              <a:t>42</a:t>
            </a:r>
            <a:r>
              <a:rPr lang="pt-BR" sz="4000" dirty="0"/>
              <a:t> </a:t>
            </a:r>
            <a:r>
              <a:rPr lang="pt-BR" sz="4000" b="1" dirty="0"/>
              <a:t>DA</a:t>
            </a:r>
            <a:r>
              <a:rPr lang="pt-BR" sz="4000" dirty="0"/>
              <a:t> </a:t>
            </a:r>
            <a:r>
              <a:rPr lang="pt-BR" sz="4000" b="1" dirty="0"/>
              <a:t>LRF</a:t>
            </a:r>
            <a:endParaRPr lang="pt-BR" sz="400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435608" y="1580728"/>
            <a:ext cx="7498080" cy="4800600"/>
          </a:xfrm>
        </p:spPr>
        <p:txBody>
          <a:bodyPr>
            <a:normAutofit fontScale="92500" lnSpcReduction="10000"/>
          </a:bodyPr>
          <a:lstStyle/>
          <a:p>
            <a:r>
              <a:rPr lang="pt-BR" b="1" dirty="0"/>
              <a:t>SUGESTÕES DE CONTROLE:</a:t>
            </a:r>
          </a:p>
          <a:p>
            <a:endParaRPr lang="pt-BR" sz="2600" dirty="0"/>
          </a:p>
          <a:p>
            <a:pPr lvl="1">
              <a:buFont typeface="Wingdings" pitchFamily="2" charset="2"/>
              <a:buChar char="Ø"/>
            </a:pPr>
            <a:r>
              <a:rPr lang="pt-BR" sz="2600" dirty="0"/>
              <a:t>APURAR A DISPONIBILIDADE EM 30/04;</a:t>
            </a:r>
          </a:p>
          <a:p>
            <a:pPr lvl="1">
              <a:buFont typeface="Wingdings" pitchFamily="2" charset="2"/>
              <a:buChar char="Ø"/>
            </a:pPr>
            <a:endParaRPr lang="pt-BR" sz="2600" dirty="0"/>
          </a:p>
          <a:p>
            <a:pPr lvl="1">
              <a:buFont typeface="Wingdings" pitchFamily="2" charset="2"/>
              <a:buChar char="Ø"/>
            </a:pPr>
            <a:r>
              <a:rPr lang="pt-BR" sz="2600" dirty="0"/>
              <a:t>EXAMINAR OS PASSIVOS EXISTENTES;</a:t>
            </a:r>
          </a:p>
          <a:p>
            <a:pPr lvl="1">
              <a:buFont typeface="Wingdings" pitchFamily="2" charset="2"/>
              <a:buChar char="Ø"/>
            </a:pPr>
            <a:endParaRPr lang="pt-BR" sz="2600" dirty="0"/>
          </a:p>
          <a:p>
            <a:pPr lvl="1">
              <a:buFont typeface="Wingdings" pitchFamily="2" charset="2"/>
              <a:buChar char="Ø"/>
            </a:pPr>
            <a:r>
              <a:rPr lang="pt-BR" sz="2600" dirty="0"/>
              <a:t>TIPIFICAR AS DESPESAS EMPENHADAS;</a:t>
            </a:r>
          </a:p>
          <a:p>
            <a:pPr lvl="1">
              <a:buFont typeface="Wingdings" pitchFamily="2" charset="2"/>
              <a:buChar char="Ø"/>
            </a:pPr>
            <a:endParaRPr lang="pt-BR" sz="2600" dirty="0"/>
          </a:p>
          <a:p>
            <a:pPr lvl="1">
              <a:buFont typeface="Wingdings" pitchFamily="2" charset="2"/>
              <a:buChar char="Ø"/>
            </a:pPr>
            <a:r>
              <a:rPr lang="pt-BR" sz="2600" dirty="0"/>
              <a:t>ACOMPANHAMENTO DOS RESULTADOS;</a:t>
            </a:r>
          </a:p>
          <a:p>
            <a:pPr lvl="1">
              <a:buFont typeface="Wingdings" pitchFamily="2" charset="2"/>
              <a:buChar char="Ø"/>
            </a:pPr>
            <a:endParaRPr lang="pt-BR" sz="2600" dirty="0"/>
          </a:p>
          <a:p>
            <a:pPr lvl="1">
              <a:buFont typeface="Wingdings" pitchFamily="2" charset="2"/>
              <a:buChar char="Ø"/>
            </a:pPr>
            <a:r>
              <a:rPr lang="pt-BR" sz="2600" dirty="0"/>
              <a:t>LIMITAÇÃO DE EMPENHO.</a:t>
            </a:r>
          </a:p>
        </p:txBody>
      </p:sp>
    </p:spTree>
    <p:extLst>
      <p:ext uri="{BB962C8B-B14F-4D97-AF65-F5344CB8AC3E}">
        <p14:creationId xmlns:p14="http://schemas.microsoft.com/office/powerpoint/2010/main" val="27202614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54016" y="44624"/>
            <a:ext cx="7498080" cy="1143000"/>
          </a:xfrm>
        </p:spPr>
        <p:txBody>
          <a:bodyPr>
            <a:normAutofit/>
          </a:bodyPr>
          <a:lstStyle/>
          <a:p>
            <a:r>
              <a:rPr lang="pt-BR" sz="4000" b="1" dirty="0"/>
              <a:t>ARTIGO</a:t>
            </a:r>
            <a:r>
              <a:rPr lang="pt-BR" sz="4000" dirty="0"/>
              <a:t> </a:t>
            </a:r>
            <a:r>
              <a:rPr lang="pt-BR" sz="4000" b="1" dirty="0"/>
              <a:t>42</a:t>
            </a:r>
            <a:r>
              <a:rPr lang="pt-BR" sz="4000" dirty="0"/>
              <a:t> </a:t>
            </a:r>
            <a:r>
              <a:rPr lang="pt-BR" sz="4000" b="1" dirty="0"/>
              <a:t>DA</a:t>
            </a:r>
            <a:r>
              <a:rPr lang="pt-BR" sz="4000" dirty="0"/>
              <a:t> </a:t>
            </a:r>
            <a:r>
              <a:rPr lang="pt-BR" sz="4000" b="1" dirty="0"/>
              <a:t>LRF</a:t>
            </a:r>
            <a:endParaRPr lang="pt-BR" sz="4000" dirty="0"/>
          </a:p>
        </p:txBody>
      </p:sp>
      <p:sp>
        <p:nvSpPr>
          <p:cNvPr id="5" name="Retângulo 4"/>
          <p:cNvSpPr/>
          <p:nvPr/>
        </p:nvSpPr>
        <p:spPr>
          <a:xfrm>
            <a:off x="1055518" y="1853648"/>
            <a:ext cx="3674614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0" lvl="1" indent="-288925" defTabSz="457200" eaLnBrk="0" hangingPunct="0">
              <a:lnSpc>
                <a:spcPct val="90000"/>
              </a:lnSpc>
              <a:spcBef>
                <a:spcPct val="90000"/>
              </a:spcBef>
              <a:buClr>
                <a:srgbClr val="FF0000"/>
              </a:buClr>
              <a:buSzPct val="110000"/>
              <a:defRPr/>
            </a:pPr>
            <a:r>
              <a:rPr lang="pt-BR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Lei 8.666/93</a:t>
            </a:r>
            <a:endParaRPr lang="pt-BR" sz="1400" b="1" i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  <a:p>
            <a:pPr marL="215900" indent="-288925" algn="just" defTabSz="457200" eaLnBrk="0" hangingPunct="0">
              <a:lnSpc>
                <a:spcPct val="90000"/>
              </a:lnSpc>
              <a:spcBef>
                <a:spcPct val="90000"/>
              </a:spcBef>
              <a:buClr>
                <a:srgbClr val="FF0000"/>
              </a:buClr>
              <a:buSzPct val="110000"/>
              <a:defRPr/>
            </a:pPr>
            <a:r>
              <a:rPr lang="pt-BR" sz="14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“Art. 5.º ... devendo cada unidade..., no pagamento das obrigações ..., obedecer, para cada fonte diferenciada de recursos, a estrita ordem cronológica ...”</a:t>
            </a:r>
          </a:p>
        </p:txBody>
      </p:sp>
      <p:sp>
        <p:nvSpPr>
          <p:cNvPr id="6" name="Retângulo 5"/>
          <p:cNvSpPr/>
          <p:nvPr/>
        </p:nvSpPr>
        <p:spPr>
          <a:xfrm>
            <a:off x="4966818" y="1825730"/>
            <a:ext cx="3885277" cy="1794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3675" indent="-193675" algn="just" defTabSz="457200" eaLnBrk="0" hangingPunct="0">
              <a:spcBef>
                <a:spcPct val="90000"/>
              </a:spcBef>
              <a:buClr>
                <a:srgbClr val="FF0000"/>
              </a:buClr>
              <a:buSzPct val="110000"/>
              <a:defRPr/>
            </a:pPr>
            <a:r>
              <a:rPr lang="pt-BR" sz="1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Decreto-Lei 201/1967 </a:t>
            </a:r>
          </a:p>
          <a:p>
            <a:pPr marL="193675" indent="-193675" algn="just" defTabSz="457200" eaLnBrk="0" hangingPunct="0">
              <a:spcBef>
                <a:spcPct val="90000"/>
              </a:spcBef>
              <a:buClr>
                <a:srgbClr val="FF0000"/>
              </a:buClr>
              <a:buSzPct val="110000"/>
              <a:defRPr/>
            </a:pPr>
            <a:r>
              <a:rPr lang="pt-BR" sz="14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“Art. 1.º, inciso XII, considera crime de responsabilidade do Prefeito “antecipar ou inverter a ordem de pagamento a credores do Município, sem vantagem para o erário”.</a:t>
            </a:r>
          </a:p>
        </p:txBody>
      </p:sp>
      <p:cxnSp>
        <p:nvCxnSpPr>
          <p:cNvPr id="7" name="Conector reto 6"/>
          <p:cNvCxnSpPr/>
          <p:nvPr/>
        </p:nvCxnSpPr>
        <p:spPr>
          <a:xfrm>
            <a:off x="1926701" y="5578937"/>
            <a:ext cx="5994945" cy="34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CaixaDeTexto 7"/>
          <p:cNvSpPr txBox="1">
            <a:spLocks noChangeArrowheads="1"/>
          </p:cNvSpPr>
          <p:nvPr/>
        </p:nvSpPr>
        <p:spPr bwMode="auto">
          <a:xfrm>
            <a:off x="1691680" y="5651956"/>
            <a:ext cx="185980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pt-BR" dirty="0">
                <a:solidFill>
                  <a:prstClr val="black"/>
                </a:solidFill>
                <a:latin typeface="Arial" charset="0"/>
              </a:rPr>
              <a:t>1º Quadrimestre</a:t>
            </a:r>
          </a:p>
        </p:txBody>
      </p:sp>
      <p:sp>
        <p:nvSpPr>
          <p:cNvPr id="9" name="CaixaDeTexto 8"/>
          <p:cNvSpPr txBox="1">
            <a:spLocks noChangeArrowheads="1"/>
          </p:cNvSpPr>
          <p:nvPr/>
        </p:nvSpPr>
        <p:spPr bwMode="auto">
          <a:xfrm>
            <a:off x="5783136" y="5644614"/>
            <a:ext cx="185980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pt-BR" dirty="0">
                <a:solidFill>
                  <a:prstClr val="black"/>
                </a:solidFill>
                <a:latin typeface="Arial" charset="0"/>
              </a:rPr>
              <a:t>3º Quadrimestre</a:t>
            </a:r>
          </a:p>
        </p:txBody>
      </p:sp>
      <p:sp>
        <p:nvSpPr>
          <p:cNvPr id="10" name="CaixaDeTexto 9"/>
          <p:cNvSpPr txBox="1">
            <a:spLocks noChangeArrowheads="1"/>
          </p:cNvSpPr>
          <p:nvPr/>
        </p:nvSpPr>
        <p:spPr bwMode="auto">
          <a:xfrm>
            <a:off x="3707904" y="5651286"/>
            <a:ext cx="185980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r>
              <a:rPr lang="pt-BR" dirty="0">
                <a:solidFill>
                  <a:prstClr val="black"/>
                </a:solidFill>
                <a:latin typeface="Arial" charset="0"/>
              </a:rPr>
              <a:t>2º Quadrimestre</a:t>
            </a:r>
          </a:p>
        </p:txBody>
      </p:sp>
      <p:cxnSp>
        <p:nvCxnSpPr>
          <p:cNvPr id="11" name="Conector reto 10"/>
          <p:cNvCxnSpPr/>
          <p:nvPr/>
        </p:nvCxnSpPr>
        <p:spPr>
          <a:xfrm rot="5400000">
            <a:off x="3235794" y="5526747"/>
            <a:ext cx="642937" cy="1191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2" name="Group 39"/>
          <p:cNvGrpSpPr>
            <a:grpSpLocks/>
          </p:cNvGrpSpPr>
          <p:nvPr/>
        </p:nvGrpSpPr>
        <p:grpSpPr bwMode="auto">
          <a:xfrm>
            <a:off x="6301053" y="4466100"/>
            <a:ext cx="1485900" cy="968375"/>
            <a:chOff x="4195" y="2659"/>
            <a:chExt cx="1248" cy="610"/>
          </a:xfrm>
          <a:solidFill>
            <a:srgbClr val="00B0F0"/>
          </a:solidFill>
        </p:grpSpPr>
        <p:sp>
          <p:nvSpPr>
            <p:cNvPr id="13" name="Retângulo de cantos arredondados 12"/>
            <p:cNvSpPr/>
            <p:nvPr/>
          </p:nvSpPr>
          <p:spPr>
            <a:xfrm>
              <a:off x="4235" y="2682"/>
              <a:ext cx="1170" cy="540"/>
            </a:xfrm>
            <a:prstGeom prst="roundRect">
              <a:avLst/>
            </a:pr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defTabSz="457200">
                <a:defRPr/>
              </a:pPr>
              <a:r>
                <a:rPr lang="pt-BR" b="1" dirty="0">
                  <a:solidFill>
                    <a:prstClr val="black"/>
                  </a:solidFill>
                </a:rPr>
                <a:t>Saldo</a:t>
              </a:r>
            </a:p>
            <a:p>
              <a:pPr algn="r" defTabSz="457200">
                <a:defRPr/>
              </a:pPr>
              <a:r>
                <a:rPr lang="pt-BR" b="1" dirty="0">
                  <a:solidFill>
                    <a:prstClr val="black"/>
                  </a:solidFill>
                </a:rPr>
                <a:t>Caixa</a:t>
              </a:r>
            </a:p>
            <a:p>
              <a:pPr algn="r" defTabSz="457200">
                <a:defRPr/>
              </a:pPr>
              <a:r>
                <a:rPr lang="pt-BR" b="1" dirty="0">
                  <a:solidFill>
                    <a:prstClr val="black"/>
                  </a:solidFill>
                </a:rPr>
                <a:t>1.000</a:t>
              </a:r>
            </a:p>
          </p:txBody>
        </p:sp>
        <p:pic>
          <p:nvPicPr>
            <p:cNvPr id="14" name="Picture 85" descr="D:\Documents and Settings\remo\Meus documentos\Minhas imagens\Microsoft Media Gallery\MCj04316310000[1]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25" y="2750"/>
              <a:ext cx="405" cy="40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" name="Group 40"/>
          <p:cNvGrpSpPr>
            <a:grpSpLocks/>
          </p:cNvGrpSpPr>
          <p:nvPr/>
        </p:nvGrpSpPr>
        <p:grpSpPr bwMode="auto">
          <a:xfrm>
            <a:off x="3563888" y="4472450"/>
            <a:ext cx="1963494" cy="962026"/>
            <a:chOff x="2154" y="2659"/>
            <a:chExt cx="1244" cy="606"/>
          </a:xfrm>
        </p:grpSpPr>
        <p:sp>
          <p:nvSpPr>
            <p:cNvPr id="16" name="Retângulo de cantos arredondados 15"/>
            <p:cNvSpPr/>
            <p:nvPr/>
          </p:nvSpPr>
          <p:spPr>
            <a:xfrm>
              <a:off x="2191" y="2680"/>
              <a:ext cx="1170" cy="540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defTabSz="457200">
                <a:defRPr/>
              </a:pPr>
              <a:r>
                <a:rPr lang="pt-BR" b="1" dirty="0">
                  <a:solidFill>
                    <a:prstClr val="black"/>
                  </a:solidFill>
                </a:rPr>
                <a:t>Obrigação</a:t>
              </a:r>
            </a:p>
            <a:p>
              <a:pPr algn="r" defTabSz="457200">
                <a:defRPr/>
              </a:pPr>
              <a:r>
                <a:rPr lang="pt-BR" b="1" dirty="0">
                  <a:solidFill>
                    <a:prstClr val="black"/>
                  </a:solidFill>
                </a:rPr>
                <a:t>1.000</a:t>
              </a:r>
            </a:p>
          </p:txBody>
        </p:sp>
        <p:pic>
          <p:nvPicPr>
            <p:cNvPr id="17" name="Picture 2" descr="D:\Documents and Settings\remo\Configurações locais\Temporary Internet Files\Content.IE5\6CT1YQNS\MCj04348880000[1]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54" y="2749"/>
              <a:ext cx="454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8" name="Group 41"/>
          <p:cNvGrpSpPr>
            <a:grpSpLocks/>
          </p:cNvGrpSpPr>
          <p:nvPr/>
        </p:nvGrpSpPr>
        <p:grpSpPr bwMode="auto">
          <a:xfrm>
            <a:off x="1547664" y="4472450"/>
            <a:ext cx="1919702" cy="962026"/>
            <a:chOff x="431" y="2704"/>
            <a:chExt cx="1248" cy="606"/>
          </a:xfrm>
        </p:grpSpPr>
        <p:sp>
          <p:nvSpPr>
            <p:cNvPr id="19" name="Retângulo de cantos arredondados 18"/>
            <p:cNvSpPr/>
            <p:nvPr/>
          </p:nvSpPr>
          <p:spPr>
            <a:xfrm>
              <a:off x="471" y="2725"/>
              <a:ext cx="1170" cy="54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defTabSz="457200">
                <a:defRPr/>
              </a:pPr>
              <a:r>
                <a:rPr lang="pt-BR" b="1" dirty="0">
                  <a:solidFill>
                    <a:prstClr val="black"/>
                  </a:solidFill>
                </a:rPr>
                <a:t>Obrigação</a:t>
              </a:r>
            </a:p>
            <a:p>
              <a:pPr algn="r" defTabSz="457200">
                <a:defRPr/>
              </a:pPr>
              <a:r>
                <a:rPr lang="pt-BR" b="1" dirty="0">
                  <a:solidFill>
                    <a:prstClr val="black"/>
                  </a:solidFill>
                </a:rPr>
                <a:t>1.000</a:t>
              </a:r>
            </a:p>
          </p:txBody>
        </p:sp>
        <p:pic>
          <p:nvPicPr>
            <p:cNvPr id="20" name="Picture 3" descr="D:\Documents and Settings\remo\Configurações locais\Temporary Internet Files\Content.IE5\8XURKXIZ\MCj04326210000[1]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1" y="2795"/>
              <a:ext cx="40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Seta em curva para baixo 20"/>
          <p:cNvSpPr>
            <a:spLocks noChangeArrowheads="1"/>
          </p:cNvSpPr>
          <p:nvPr/>
        </p:nvSpPr>
        <p:spPr bwMode="auto">
          <a:xfrm rot="106756" flipH="1">
            <a:off x="4972098" y="3887457"/>
            <a:ext cx="1706760" cy="366492"/>
          </a:xfrm>
          <a:prstGeom prst="curvedDownArrow">
            <a:avLst>
              <a:gd name="adj1" fmla="val 63622"/>
              <a:gd name="adj2" fmla="val 127266"/>
              <a:gd name="adj3" fmla="val 25000"/>
            </a:avLst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16200000" scaled="1"/>
          </a:gradFill>
          <a:ln w="9525" algn="ctr">
            <a:solidFill>
              <a:srgbClr val="98B954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 defTabSz="457200">
              <a:defRPr/>
            </a:pPr>
            <a:endParaRPr lang="pt-BR">
              <a:solidFill>
                <a:prstClr val="black"/>
              </a:solidFill>
            </a:endParaRPr>
          </a:p>
        </p:txBody>
      </p:sp>
      <p:cxnSp>
        <p:nvCxnSpPr>
          <p:cNvPr id="22" name="Conector reto 21"/>
          <p:cNvCxnSpPr/>
          <p:nvPr/>
        </p:nvCxnSpPr>
        <p:spPr>
          <a:xfrm rot="5400000">
            <a:off x="5278517" y="5540116"/>
            <a:ext cx="642937" cy="1191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Retângulo 2"/>
          <p:cNvSpPr/>
          <p:nvPr/>
        </p:nvSpPr>
        <p:spPr>
          <a:xfrm>
            <a:off x="1354021" y="1124744"/>
            <a:ext cx="43502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pt-BR" sz="3200" b="1" dirty="0">
                <a:solidFill>
                  <a:prstClr val="black"/>
                </a:solidFill>
              </a:rPr>
              <a:t>O QUE NÃO FAZER:</a:t>
            </a:r>
          </a:p>
        </p:txBody>
      </p:sp>
    </p:spTree>
    <p:extLst>
      <p:ext uri="{BB962C8B-B14F-4D97-AF65-F5344CB8AC3E}">
        <p14:creationId xmlns:p14="http://schemas.microsoft.com/office/powerpoint/2010/main" val="8917675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50384" y="116632"/>
            <a:ext cx="7498080" cy="1143000"/>
          </a:xfrm>
        </p:spPr>
        <p:txBody>
          <a:bodyPr>
            <a:normAutofit/>
          </a:bodyPr>
          <a:lstStyle/>
          <a:p>
            <a:r>
              <a:rPr lang="pt-BR" sz="4000" b="1" dirty="0"/>
              <a:t>ARTIGO</a:t>
            </a:r>
            <a:r>
              <a:rPr lang="pt-BR" sz="4000" dirty="0"/>
              <a:t> </a:t>
            </a:r>
            <a:r>
              <a:rPr lang="pt-BR" sz="4000" b="1" dirty="0"/>
              <a:t>42</a:t>
            </a:r>
            <a:r>
              <a:rPr lang="pt-BR" sz="4000" dirty="0"/>
              <a:t> </a:t>
            </a:r>
            <a:r>
              <a:rPr lang="pt-BR" sz="4000" b="1" dirty="0"/>
              <a:t>DA</a:t>
            </a:r>
            <a:r>
              <a:rPr lang="pt-BR" sz="4000" dirty="0"/>
              <a:t> </a:t>
            </a:r>
            <a:r>
              <a:rPr lang="pt-BR" sz="4000" b="1" dirty="0"/>
              <a:t>LRF</a:t>
            </a:r>
            <a:endParaRPr lang="pt-BR" sz="4000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212578" y="1216807"/>
            <a:ext cx="7721115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altLang="pt-BR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Lei Federal n.º 10.028/00.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2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"Assunção de obrigação no último ano do mandato ou legislatura"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"Art. 359-C</a:t>
            </a:r>
            <a:r>
              <a:rPr kumimoji="0" lang="pt-BR" altLang="pt-B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Ordenar ou autorizar a assunção de obrigação, nos dois últimos quadrimestres do último ano do mandato ou legislatura, cuja despesa não possa ser paga no mesmo exercício financeiro ou, caso reste parcela a ser paga no exercício seguinte, que não tenha contrapartida suficiente de disponibilidade de caixa:"</a:t>
            </a:r>
            <a:endParaRPr kumimoji="0" lang="pt-BR" altLang="pt-B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2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"Pena - reclusão, de 1 (um) a 4 (quatro) anos."</a:t>
            </a:r>
            <a:endParaRPr kumimoji="0" lang="pt-BR" altLang="pt-B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212578" y="5061397"/>
            <a:ext cx="7721115" cy="163121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457200"/>
            <a:r>
              <a:rPr lang="pt-BR" sz="2000" b="1" dirty="0">
                <a:solidFill>
                  <a:srgbClr val="0000FF"/>
                </a:solidFill>
              </a:rPr>
              <a:t>TCE-RJ</a:t>
            </a:r>
          </a:p>
          <a:p>
            <a:pPr defTabSz="457200"/>
            <a:endParaRPr lang="pt-BR" sz="2000" b="1" dirty="0">
              <a:solidFill>
                <a:srgbClr val="0000FF"/>
              </a:solidFill>
            </a:endParaRPr>
          </a:p>
          <a:p>
            <a:pPr defTabSz="457200"/>
            <a:r>
              <a:rPr lang="pt-BR" sz="2000" b="1" dirty="0">
                <a:solidFill>
                  <a:srgbClr val="0000FF"/>
                </a:solidFill>
              </a:rPr>
              <a:t>EMISSÃO DE PARECER PRÉVIO CONTRÁRIO</a:t>
            </a:r>
          </a:p>
          <a:p>
            <a:pPr defTabSz="457200"/>
            <a:endParaRPr lang="pt-BR" sz="2000" b="1" dirty="0">
              <a:solidFill>
                <a:srgbClr val="0000FF"/>
              </a:solidFill>
            </a:endParaRPr>
          </a:p>
          <a:p>
            <a:pPr defTabSz="457200"/>
            <a:r>
              <a:rPr lang="pt-BR" sz="2000" b="1" dirty="0">
                <a:solidFill>
                  <a:srgbClr val="0000FF"/>
                </a:solidFill>
              </a:rPr>
              <a:t>EXPEDIÇAO DE OFÍCIO AO MINISTÉRIO PÚBLICO</a:t>
            </a:r>
          </a:p>
        </p:txBody>
      </p:sp>
    </p:spTree>
    <p:extLst>
      <p:ext uri="{BB962C8B-B14F-4D97-AF65-F5344CB8AC3E}">
        <p14:creationId xmlns:p14="http://schemas.microsoft.com/office/powerpoint/2010/main" val="29440282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59632" y="255785"/>
            <a:ext cx="7560840" cy="940967"/>
          </a:xfrm>
        </p:spPr>
        <p:txBody>
          <a:bodyPr>
            <a:noAutofit/>
          </a:bodyPr>
          <a:lstStyle/>
          <a:p>
            <a:pPr algn="ctr"/>
            <a:r>
              <a:rPr lang="pt-BR" sz="3600" b="1" dirty="0"/>
              <a:t>CONTAS DE GOVERNO</a:t>
            </a:r>
            <a:br>
              <a:rPr lang="pt-BR" sz="3600" b="1" dirty="0"/>
            </a:br>
            <a:r>
              <a:rPr lang="pt-BR" sz="3600" b="1" dirty="0"/>
              <a:t>MUNICIPAL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</p:nvPr>
        </p:nvGraphicFramePr>
        <p:xfrm>
          <a:off x="1259632" y="1484784"/>
          <a:ext cx="7673628" cy="47636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964483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BD4AB6-AA19-4AD4-B590-12BDA0430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689644"/>
            <a:ext cx="7884368" cy="1143000"/>
          </a:xfrm>
        </p:spPr>
        <p:txBody>
          <a:bodyPr>
            <a:normAutofit/>
          </a:bodyPr>
          <a:lstStyle/>
          <a:p>
            <a:r>
              <a:rPr lang="pt-BR" sz="2800" b="1" dirty="0"/>
              <a:t>CONTAS DE GOVERNO DO ESTADO - 2016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90F02C-02A9-4273-A130-431C11792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632" y="2239888"/>
            <a:ext cx="7498080" cy="3925416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pt-BR" sz="2400" dirty="0"/>
              <a:t>de que, a partir da análise da Prestação de Contas de Governo referente ao exercício de 2022 (último ano do atual mandato), a ser encaminhada no exercício de 2023, a </a:t>
            </a:r>
            <a:r>
              <a:rPr lang="pt-BR" sz="2400" b="1" dirty="0">
                <a:solidFill>
                  <a:srgbClr val="FF0000"/>
                </a:solidFill>
              </a:rPr>
              <a:t>metodologia de verificação do cumprimento do estabelecido no artigo 42</a:t>
            </a:r>
            <a:r>
              <a:rPr lang="pt-BR" sz="2400" dirty="0"/>
              <a:t> da Lei Complementar Federal n.º 101/00, passará a considerar a disponibilidade de caixa e as obrigações de despesas contraídas, </a:t>
            </a:r>
            <a:r>
              <a:rPr lang="pt-BR" sz="2400" b="1" dirty="0">
                <a:solidFill>
                  <a:srgbClr val="FF0000"/>
                </a:solidFill>
              </a:rPr>
              <a:t>de forma segregada, por fonte de recurso específica</a:t>
            </a:r>
            <a:r>
              <a:rPr lang="pt-BR" sz="2400" dirty="0"/>
              <a:t>, em observância ao artigo 8º da Lei Complementar Federal n.º 101/00;</a:t>
            </a:r>
          </a:p>
        </p:txBody>
      </p:sp>
    </p:spTree>
    <p:extLst>
      <p:ext uri="{BB962C8B-B14F-4D97-AF65-F5344CB8AC3E}">
        <p14:creationId xmlns:p14="http://schemas.microsoft.com/office/powerpoint/2010/main" val="23021044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94400" y="274639"/>
            <a:ext cx="7498080" cy="1143000"/>
          </a:xfrm>
        </p:spPr>
        <p:txBody>
          <a:bodyPr>
            <a:normAutofit/>
          </a:bodyPr>
          <a:lstStyle/>
          <a:p>
            <a:r>
              <a:rPr lang="pt-BR" sz="4000" b="1" dirty="0"/>
              <a:t>EQUILÍBRIO DAS CONTAS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394400" y="1447800"/>
            <a:ext cx="7498080" cy="4800600"/>
          </a:xfrm>
        </p:spPr>
        <p:txBody>
          <a:bodyPr>
            <a:normAutofit/>
          </a:bodyPr>
          <a:lstStyle/>
          <a:p>
            <a:pPr algn="just"/>
            <a:r>
              <a:rPr lang="pt-BR" b="1" dirty="0">
                <a:ea typeface="Tahoma" pitchFamily="34" charset="0"/>
                <a:cs typeface="Tahoma" pitchFamily="34" charset="0"/>
              </a:rPr>
              <a:t> </a:t>
            </a:r>
            <a:r>
              <a:rPr lang="pt-BR" sz="2800" b="1" dirty="0">
                <a:ea typeface="Tahoma" pitchFamily="34" charset="0"/>
                <a:cs typeface="Tahoma" pitchFamily="34" charset="0"/>
              </a:rPr>
              <a:t>A LRF estabelece a necessidade de obtenção de </a:t>
            </a:r>
            <a:r>
              <a:rPr lang="pt-BR" sz="2800" b="1" u="sng" dirty="0">
                <a:ea typeface="Tahoma" pitchFamily="34" charset="0"/>
                <a:cs typeface="Tahoma" pitchFamily="34" charset="0"/>
              </a:rPr>
              <a:t>equilíbrio entre as receitas e despesas</a:t>
            </a:r>
            <a:r>
              <a:rPr lang="pt-BR" sz="2800" b="1" dirty="0">
                <a:ea typeface="Tahoma" pitchFamily="34" charset="0"/>
                <a:cs typeface="Tahoma" pitchFamily="34" charset="0"/>
              </a:rPr>
              <a:t>.</a:t>
            </a:r>
          </a:p>
          <a:p>
            <a:pPr algn="just"/>
            <a:endParaRPr lang="pt-BR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r>
              <a:rPr lang="pt-BR" sz="2800" dirty="0">
                <a:ea typeface="Tahoma" pitchFamily="34" charset="0"/>
                <a:cs typeface="Tahoma" pitchFamily="34" charset="0"/>
              </a:rPr>
              <a:t>Ocorrendo déficit financeiro ao final do mandato do chefe do Poder Executivo, as contas estarão passíveis de emissão de Parecer Prévio </a:t>
            </a:r>
            <a:r>
              <a:rPr lang="pt-BR" sz="2800" b="1" dirty="0">
                <a:ea typeface="Tahoma" pitchFamily="34" charset="0"/>
                <a:cs typeface="Tahoma" pitchFamily="34" charset="0"/>
              </a:rPr>
              <a:t>Contrário</a:t>
            </a:r>
            <a:r>
              <a:rPr lang="pt-BR" dirty="0">
                <a:ea typeface="Tahoma" pitchFamily="34" charset="0"/>
                <a:cs typeface="Tahoma" pitchFamily="34" charset="0"/>
              </a:rPr>
              <a:t>.  </a:t>
            </a:r>
          </a:p>
          <a:p>
            <a:pPr algn="just"/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Picture 4" descr="http://2.bp.blogspot.com/_8KocJ7Z1SLk/Sy4hpy6iMJI/AAAAAAAAEZY/9Y98n9eJDqU/s400/important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944" y="5178168"/>
            <a:ext cx="17526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926197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413843" y="332656"/>
            <a:ext cx="7550645" cy="944364"/>
          </a:xfrm>
        </p:spPr>
        <p:txBody>
          <a:bodyPr>
            <a:normAutofit fontScale="90000"/>
          </a:bodyPr>
          <a:lstStyle/>
          <a:p>
            <a:pPr algn="ctr"/>
            <a:r>
              <a:rPr lang="pt-BR" sz="4400" b="1" dirty="0"/>
              <a:t>EQUILÍBRIO DAS CONTAS</a:t>
            </a:r>
            <a:endParaRPr lang="pt-BR" sz="4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" y="-18466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457200"/>
            <a:endParaRPr lang="pt-BR">
              <a:solidFill>
                <a:prstClr val="black"/>
              </a:solidFill>
            </a:endParaRPr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068857"/>
              </p:ext>
            </p:extLst>
          </p:nvPr>
        </p:nvGraphicFramePr>
        <p:xfrm>
          <a:off x="1403648" y="2132856"/>
          <a:ext cx="7269115" cy="3470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9" name="Planilha" r:id="rId3" imgW="5858043" imgH="2276385" progId="Excel.Sheet.8">
                  <p:embed/>
                </p:oleObj>
              </mc:Choice>
              <mc:Fallback>
                <p:oleObj name="Planilha" r:id="rId3" imgW="5858043" imgH="2276385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132856"/>
                        <a:ext cx="7269115" cy="34700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" y="-18466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457200"/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8842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000" b="1" dirty="0"/>
              <a:t>EQUILÍBRIO</a:t>
            </a:r>
            <a:r>
              <a:rPr lang="pt-BR" sz="4000" dirty="0"/>
              <a:t> </a:t>
            </a:r>
            <a:r>
              <a:rPr lang="pt-BR" sz="4000" b="1" dirty="0"/>
              <a:t>DAS</a:t>
            </a:r>
            <a:r>
              <a:rPr lang="pt-BR" sz="4000" dirty="0"/>
              <a:t> </a:t>
            </a:r>
            <a:r>
              <a:rPr lang="pt-BR" sz="4000" b="1" dirty="0"/>
              <a:t>CONTAS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5764779"/>
              </p:ext>
            </p:extLst>
          </p:nvPr>
        </p:nvGraphicFramePr>
        <p:xfrm>
          <a:off x="1118984" y="1417639"/>
          <a:ext cx="7917512" cy="4204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algn="ctr"/>
                      <a:endParaRPr lang="pt-BR" sz="19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1074738" algn="l"/>
                        </a:tabLst>
                      </a:pPr>
                      <a:r>
                        <a:rPr lang="pt-BR" sz="1800" dirty="0"/>
                        <a:t>1º </a:t>
                      </a:r>
                    </a:p>
                    <a:p>
                      <a:pPr algn="ctr">
                        <a:tabLst>
                          <a:tab pos="1074738" algn="l"/>
                        </a:tabLst>
                      </a:pPr>
                      <a:r>
                        <a:rPr lang="pt-BR" sz="1800" dirty="0"/>
                        <a:t>EXERCÍCIO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/>
                        <a:t>2º EXERCÍCIO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/>
                        <a:t>3º EXERCÍCIO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/>
                        <a:t>4º EXERCÍCIO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3385">
                <a:tc>
                  <a:txBody>
                    <a:bodyPr/>
                    <a:lstStyle/>
                    <a:p>
                      <a:r>
                        <a:rPr lang="pt-BR" sz="1800" dirty="0"/>
                        <a:t>RECEITAS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/>
                        <a:t>900,00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/>
                        <a:t>900,00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/>
                        <a:t>900,00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/>
                        <a:t>900,00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3385">
                <a:tc>
                  <a:txBody>
                    <a:bodyPr/>
                    <a:lstStyle/>
                    <a:p>
                      <a:r>
                        <a:rPr lang="pt-BR" sz="1800" dirty="0"/>
                        <a:t>DESPESAS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/>
                        <a:t>1.000,00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/>
                        <a:t>1.000,00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/>
                        <a:t>1.000,00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/>
                        <a:t>800,00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9264">
                <a:tc>
                  <a:txBody>
                    <a:bodyPr/>
                    <a:lstStyle/>
                    <a:p>
                      <a:r>
                        <a:rPr lang="pt-BR" sz="1800" dirty="0"/>
                        <a:t>RESULTADO ORÇAMETÁRIO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rgbClr val="FF0000"/>
                          </a:solidFill>
                        </a:rPr>
                        <a:t>(100,00)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rgbClr val="FF0000"/>
                          </a:solidFill>
                        </a:rPr>
                        <a:t>(100,00)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rgbClr val="FF0000"/>
                          </a:solidFill>
                        </a:rPr>
                        <a:t>(100,00)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rgbClr val="0000FF"/>
                          </a:solidFill>
                        </a:rPr>
                        <a:t>100,00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r>
                        <a:rPr lang="pt-BR" sz="1800" dirty="0"/>
                        <a:t>RESULTADO</a:t>
                      </a:r>
                      <a:r>
                        <a:rPr lang="pt-BR" sz="1800" baseline="0" dirty="0"/>
                        <a:t> FINANCEIRO</a:t>
                      </a:r>
                      <a:endParaRPr lang="pt-BR" sz="18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rgbClr val="FF0000"/>
                          </a:solidFill>
                        </a:rPr>
                        <a:t>(100,00)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rgbClr val="FF0000"/>
                          </a:solidFill>
                        </a:rPr>
                        <a:t>(200,00)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rgbClr val="FF0000"/>
                          </a:solidFill>
                        </a:rPr>
                        <a:t>(300,00)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rgbClr val="FF0000"/>
                          </a:solidFill>
                        </a:rPr>
                        <a:t>(200,00)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Retângulo de cantos arredondados 4"/>
          <p:cNvSpPr/>
          <p:nvPr/>
        </p:nvSpPr>
        <p:spPr>
          <a:xfrm>
            <a:off x="1502042" y="5802931"/>
            <a:ext cx="5662246" cy="79716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pt-BR" sz="2400" b="1" dirty="0">
                <a:solidFill>
                  <a:srgbClr val="FF0000"/>
                </a:solidFill>
              </a:rPr>
              <a:t>EMISSÃO DE ALERTA PELO TCE</a:t>
            </a:r>
          </a:p>
        </p:txBody>
      </p:sp>
      <p:sp>
        <p:nvSpPr>
          <p:cNvPr id="6" name="Retângulo de cantos arredondados 5"/>
          <p:cNvSpPr/>
          <p:nvPr/>
        </p:nvSpPr>
        <p:spPr>
          <a:xfrm>
            <a:off x="7751149" y="5802927"/>
            <a:ext cx="1213339" cy="79716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pt-BR" sz="2400" b="1" dirty="0">
                <a:solidFill>
                  <a:srgbClr val="FF0000"/>
                </a:solidFill>
              </a:rPr>
              <a:t>P.P.C.</a:t>
            </a:r>
          </a:p>
        </p:txBody>
      </p:sp>
    </p:spTree>
    <p:extLst>
      <p:ext uri="{BB962C8B-B14F-4D97-AF65-F5344CB8AC3E}">
        <p14:creationId xmlns:p14="http://schemas.microsoft.com/office/powerpoint/2010/main" val="3027370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24B388-27CC-42B1-8EA8-6D5B59E90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5608" y="557808"/>
            <a:ext cx="7498080" cy="1143000"/>
          </a:xfrm>
        </p:spPr>
        <p:txBody>
          <a:bodyPr>
            <a:normAutofit/>
          </a:bodyPr>
          <a:lstStyle/>
          <a:p>
            <a:r>
              <a:rPr lang="pt-BR" sz="4000" b="1" dirty="0"/>
              <a:t>CONTAS DE GOVERNO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BCD6211-3DAF-4FB9-889F-160B1C59FD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5608" y="1951856"/>
            <a:ext cx="7498080" cy="399742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pt-BR" sz="3600" dirty="0"/>
              <a:t>Despesa com Pessoal;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pt-BR" sz="3600" dirty="0"/>
              <a:t>Endividamento;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pt-BR" sz="3600" dirty="0"/>
              <a:t>Obrigações Contraídas (art. 42);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pt-BR" sz="3600" dirty="0"/>
              <a:t>Equilíbrio Financeiro.</a:t>
            </a:r>
          </a:p>
        </p:txBody>
      </p:sp>
    </p:spTree>
    <p:extLst>
      <p:ext uri="{BB962C8B-B14F-4D97-AF65-F5344CB8AC3E}">
        <p14:creationId xmlns:p14="http://schemas.microsoft.com/office/powerpoint/2010/main" val="38749695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000" b="1" dirty="0"/>
              <a:t>EQUILÍBRIO</a:t>
            </a:r>
            <a:r>
              <a:rPr lang="pt-BR" sz="4000" dirty="0"/>
              <a:t> </a:t>
            </a:r>
            <a:r>
              <a:rPr lang="pt-BR" sz="4000" b="1" dirty="0"/>
              <a:t>DAS</a:t>
            </a:r>
            <a:r>
              <a:rPr lang="pt-BR" sz="4000" dirty="0"/>
              <a:t> </a:t>
            </a:r>
            <a:r>
              <a:rPr lang="pt-BR" sz="4000" b="1" dirty="0"/>
              <a:t>CONTAS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8381605"/>
              </p:ext>
            </p:extLst>
          </p:nvPr>
        </p:nvGraphicFramePr>
        <p:xfrm>
          <a:off x="1127721" y="1326583"/>
          <a:ext cx="7908775" cy="4204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00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pPr algn="ctr"/>
                      <a:endParaRPr lang="pt-BR" sz="19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/>
                        <a:t>1º EXERCÍCIO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/>
                        <a:t>2º EXERCÍCIO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/>
                        <a:t>3º EXERCÍCIO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/>
                        <a:t>4º EXERCÍCIO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3385">
                <a:tc>
                  <a:txBody>
                    <a:bodyPr/>
                    <a:lstStyle/>
                    <a:p>
                      <a:r>
                        <a:rPr lang="pt-BR" sz="1800" dirty="0"/>
                        <a:t>RECEITAS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/>
                        <a:t>900,00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/>
                        <a:t>900,00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/>
                        <a:t>900,00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/>
                        <a:t>900,00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3385">
                <a:tc>
                  <a:txBody>
                    <a:bodyPr/>
                    <a:lstStyle/>
                    <a:p>
                      <a:r>
                        <a:rPr lang="pt-BR" sz="1800" dirty="0"/>
                        <a:t>DESPESAS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/>
                        <a:t>910,00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/>
                        <a:t>850,0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/>
                        <a:t>950,00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rgbClr val="008000"/>
                          </a:solidFill>
                        </a:rPr>
                        <a:t>850,00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9264">
                <a:tc>
                  <a:txBody>
                    <a:bodyPr/>
                    <a:lstStyle/>
                    <a:p>
                      <a:r>
                        <a:rPr lang="pt-BR" sz="1800" dirty="0"/>
                        <a:t>RESULTADO ORÇAMETÁRIO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rgbClr val="FF0000"/>
                          </a:solidFill>
                        </a:rPr>
                        <a:t>(10,00)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chemeClr val="tx1"/>
                          </a:solidFill>
                        </a:rPr>
                        <a:t>50,00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rgbClr val="FF0000"/>
                          </a:solidFill>
                        </a:rPr>
                        <a:t>(50,00)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rgbClr val="008000"/>
                          </a:solidFill>
                        </a:rPr>
                        <a:t>50,00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r>
                        <a:rPr lang="pt-BR" sz="1800" dirty="0"/>
                        <a:t>RESULTADO</a:t>
                      </a:r>
                      <a:r>
                        <a:rPr lang="pt-BR" sz="1800" baseline="0" dirty="0"/>
                        <a:t> FINANCEIRO</a:t>
                      </a:r>
                      <a:endParaRPr lang="pt-BR" sz="18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rgbClr val="FF0000"/>
                          </a:solidFill>
                        </a:rPr>
                        <a:t>(10,00)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chemeClr val="tx1"/>
                          </a:solidFill>
                        </a:rPr>
                        <a:t>(40,00)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rgbClr val="FF0000"/>
                          </a:solidFill>
                        </a:rPr>
                        <a:t>(10,00)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sz="1900" dirty="0">
                          <a:solidFill>
                            <a:srgbClr val="0000FF"/>
                          </a:solidFill>
                        </a:rPr>
                        <a:t>40,00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Retângulo de cantos arredondados 5"/>
          <p:cNvSpPr/>
          <p:nvPr/>
        </p:nvSpPr>
        <p:spPr>
          <a:xfrm>
            <a:off x="1835696" y="5733256"/>
            <a:ext cx="5662246" cy="79716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pt-BR" sz="2400" b="1" dirty="0">
                <a:solidFill>
                  <a:srgbClr val="FF0000"/>
                </a:solidFill>
              </a:rPr>
              <a:t>EMISSÃO DE ALERTA PELO TCE</a:t>
            </a:r>
          </a:p>
        </p:txBody>
      </p:sp>
      <p:sp>
        <p:nvSpPr>
          <p:cNvPr id="5" name="Retângulo de cantos arredondados 4"/>
          <p:cNvSpPr/>
          <p:nvPr/>
        </p:nvSpPr>
        <p:spPr>
          <a:xfrm>
            <a:off x="7895165" y="5733256"/>
            <a:ext cx="1213339" cy="79716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pt-BR" sz="2400" b="1" dirty="0">
                <a:solidFill>
                  <a:srgbClr val="FF0000"/>
                </a:solidFill>
              </a:rPr>
              <a:t>P.P.F.</a:t>
            </a:r>
          </a:p>
        </p:txBody>
      </p:sp>
    </p:spTree>
    <p:extLst>
      <p:ext uri="{BB962C8B-B14F-4D97-AF65-F5344CB8AC3E}">
        <p14:creationId xmlns:p14="http://schemas.microsoft.com/office/powerpoint/2010/main" val="16253161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000" b="1" dirty="0"/>
              <a:t>EQUILÍBRIO DAS CONTAS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pt-BR" b="1" dirty="0">
                <a:ea typeface="Tahoma" pitchFamily="34" charset="0"/>
                <a:cs typeface="Tahoma" pitchFamily="34" charset="0"/>
              </a:rPr>
              <a:t>PRESSUPÕE:</a:t>
            </a:r>
          </a:p>
          <a:p>
            <a:pPr marL="82296" indent="0" algn="just">
              <a:buNone/>
            </a:pPr>
            <a:endParaRPr lang="pt-BR" sz="2400" b="1" dirty="0"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pt-BR" sz="2400" b="1" dirty="0">
                <a:ea typeface="Tahoma" pitchFamily="34" charset="0"/>
                <a:cs typeface="Tahoma" pitchFamily="34" charset="0"/>
              </a:rPr>
              <a:t>Responsabilidade na arrecadação;</a:t>
            </a:r>
          </a:p>
          <a:p>
            <a:pPr algn="just">
              <a:buFont typeface="Wingdings" pitchFamily="2" charset="2"/>
              <a:buChar char="Ø"/>
            </a:pPr>
            <a:endParaRPr lang="pt-BR" sz="2400" b="1" dirty="0"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pt-BR" sz="2400" b="1" dirty="0">
                <a:ea typeface="Tahoma" pitchFamily="34" charset="0"/>
                <a:cs typeface="Tahoma" pitchFamily="34" charset="0"/>
              </a:rPr>
              <a:t>Observar condições para a renúncia de receita;</a:t>
            </a:r>
          </a:p>
          <a:p>
            <a:pPr algn="just">
              <a:buFont typeface="Wingdings" pitchFamily="2" charset="2"/>
              <a:buChar char="Ø"/>
            </a:pPr>
            <a:endParaRPr lang="pt-BR" sz="2400" b="1" dirty="0"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pt-BR" sz="2400" b="1" dirty="0">
                <a:ea typeface="Tahoma" pitchFamily="34" charset="0"/>
                <a:cs typeface="Tahoma" pitchFamily="34" charset="0"/>
              </a:rPr>
              <a:t>Cumprimentos das metas de resultados entre receitas e despesas;</a:t>
            </a:r>
          </a:p>
          <a:p>
            <a:pPr marL="82296" indent="0" algn="just">
              <a:buNone/>
            </a:pPr>
            <a:endParaRPr lang="pt-BR" sz="2400" b="1" dirty="0"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pt-BR" sz="2400" b="1" dirty="0">
                <a:ea typeface="Tahoma" pitchFamily="34" charset="0"/>
                <a:cs typeface="Tahoma" pitchFamily="34" charset="0"/>
              </a:rPr>
              <a:t> Limitação de empenho;</a:t>
            </a:r>
          </a:p>
          <a:p>
            <a:pPr algn="just">
              <a:buFont typeface="Wingdings" pitchFamily="2" charset="2"/>
              <a:buChar char="Ø"/>
            </a:pPr>
            <a:endParaRPr lang="pt-BR" sz="2400" b="1" dirty="0"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pt-BR" sz="2400" b="1" dirty="0">
                <a:ea typeface="Tahoma" pitchFamily="34" charset="0"/>
                <a:cs typeface="Tahoma" pitchFamily="34" charset="0"/>
              </a:rPr>
              <a:t>Prudência na geração de despesas;</a:t>
            </a:r>
          </a:p>
          <a:p>
            <a:pPr algn="just">
              <a:buFont typeface="Wingdings" pitchFamily="2" charset="2"/>
              <a:buChar char="Ø"/>
            </a:pPr>
            <a:endParaRPr lang="pt-BR" sz="2400" b="1" dirty="0"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pt-BR" sz="2400" b="1" dirty="0">
                <a:ea typeface="Tahoma" pitchFamily="34" charset="0"/>
                <a:cs typeface="Tahoma" pitchFamily="34" charset="0"/>
              </a:rPr>
              <a:t>Observância aos limites da Despesa com Pessoal e Endividamento;</a:t>
            </a:r>
          </a:p>
          <a:p>
            <a:pPr algn="just">
              <a:buFont typeface="Wingdings" pitchFamily="2" charset="2"/>
              <a:buChar char="Ø"/>
            </a:pPr>
            <a:endParaRPr lang="pt-BR" sz="2400" b="1" dirty="0"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pt-BR" sz="2400" b="1" dirty="0">
                <a:ea typeface="Tahoma" pitchFamily="34" charset="0"/>
                <a:cs typeface="Tahoma" pitchFamily="34" charset="0"/>
              </a:rPr>
              <a:t>Redução de despesas de custeio;</a:t>
            </a:r>
          </a:p>
          <a:p>
            <a:pPr marL="82296" indent="0" algn="just">
              <a:buNone/>
            </a:pPr>
            <a:endParaRPr lang="pt-BR" sz="2400" b="1" dirty="0"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pt-BR" sz="2400" b="1" dirty="0">
                <a:ea typeface="Tahoma" pitchFamily="34" charset="0"/>
                <a:cs typeface="Tahoma" pitchFamily="34" charset="0"/>
              </a:rPr>
              <a:t>Revisão dos contratos administrativos.</a:t>
            </a:r>
          </a:p>
          <a:p>
            <a:pPr algn="just">
              <a:buFont typeface="Wingdings" pitchFamily="2" charset="2"/>
              <a:buChar char="Ø"/>
            </a:pPr>
            <a:endParaRPr lang="pt-BR" sz="2400" b="1" dirty="0"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Ø"/>
            </a:pPr>
            <a:endParaRPr lang="pt-BR" sz="2800" b="1" dirty="0"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Ø"/>
            </a:pPr>
            <a:endParaRPr lang="pt-BR" sz="2800" b="1" dirty="0">
              <a:ea typeface="Tahoma" pitchFamily="34" charset="0"/>
              <a:cs typeface="Tahoma" pitchFamily="34" charset="0"/>
            </a:endParaRPr>
          </a:p>
          <a:p>
            <a:pPr algn="just">
              <a:buFont typeface="Wingdings" pitchFamily="2" charset="2"/>
              <a:buChar char="Ø"/>
            </a:pPr>
            <a:endParaRPr lang="pt-BR" sz="2800" b="1" dirty="0">
              <a:ea typeface="Tahoma" pitchFamily="34" charset="0"/>
              <a:cs typeface="Tahoma" pitchFamily="34" charset="0"/>
            </a:endParaRPr>
          </a:p>
          <a:p>
            <a:pPr algn="just"/>
            <a:endParaRPr lang="pt-BR" b="1" dirty="0">
              <a:ea typeface="Tahoma" pitchFamily="34" charset="0"/>
              <a:cs typeface="Tahoma" pitchFamily="34" charset="0"/>
            </a:endParaRPr>
          </a:p>
          <a:p>
            <a:pPr algn="just"/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just"/>
            <a:endParaRPr lang="pt-BR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7132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197768"/>
            <a:ext cx="7498080" cy="1143000"/>
          </a:xfrm>
        </p:spPr>
        <p:txBody>
          <a:bodyPr>
            <a:normAutofit/>
          </a:bodyPr>
          <a:lstStyle/>
          <a:p>
            <a:r>
              <a:rPr lang="pt-BR" sz="4000" b="1" dirty="0"/>
              <a:t>EQUILÍBRIO DAS CONTAS</a:t>
            </a:r>
          </a:p>
        </p:txBody>
      </p:sp>
      <p:sp>
        <p:nvSpPr>
          <p:cNvPr id="4" name="Retângulo de cantos arredondados 3"/>
          <p:cNvSpPr/>
          <p:nvPr/>
        </p:nvSpPr>
        <p:spPr>
          <a:xfrm>
            <a:off x="1433151" y="1340768"/>
            <a:ext cx="7288823" cy="82488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pt-BR" sz="2400" b="1" dirty="0">
                <a:solidFill>
                  <a:prstClr val="black"/>
                </a:solidFill>
              </a:rPr>
              <a:t>RESULTADOS APURADOS NAS CONTAS DE GOVERNO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idx="1"/>
          </p:nvPr>
        </p:nvSpPr>
        <p:spPr>
          <a:xfrm>
            <a:off x="3080187" y="2420888"/>
            <a:ext cx="3744416" cy="97887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82296" indent="0" algn="ctr">
              <a:buNone/>
            </a:pPr>
            <a:r>
              <a:rPr lang="pt-BR" sz="2800" dirty="0">
                <a:solidFill>
                  <a:schemeClr val="tx1"/>
                </a:solidFill>
              </a:rPr>
              <a:t>Déficit Financeiro</a:t>
            </a:r>
          </a:p>
        </p:txBody>
      </p:sp>
      <p:sp>
        <p:nvSpPr>
          <p:cNvPr id="11" name="Elipse 10"/>
          <p:cNvSpPr/>
          <p:nvPr/>
        </p:nvSpPr>
        <p:spPr>
          <a:xfrm>
            <a:off x="1718126" y="4915865"/>
            <a:ext cx="1512167" cy="101964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pt-BR" sz="2000" dirty="0">
                <a:solidFill>
                  <a:prstClr val="black"/>
                </a:solidFill>
              </a:rPr>
              <a:t>71,43%</a:t>
            </a:r>
          </a:p>
        </p:txBody>
      </p:sp>
      <p:sp>
        <p:nvSpPr>
          <p:cNvPr id="13" name="Elipse 12"/>
          <p:cNvSpPr/>
          <p:nvPr/>
        </p:nvSpPr>
        <p:spPr>
          <a:xfrm>
            <a:off x="3491880" y="4936045"/>
            <a:ext cx="1526581" cy="101964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pt-BR" sz="2000" dirty="0">
                <a:solidFill>
                  <a:prstClr val="black"/>
                </a:solidFill>
              </a:rPr>
              <a:t>87,57%</a:t>
            </a:r>
          </a:p>
        </p:txBody>
      </p:sp>
      <p:sp>
        <p:nvSpPr>
          <p:cNvPr id="3" name="Retângulo 2"/>
          <p:cNvSpPr/>
          <p:nvPr/>
        </p:nvSpPr>
        <p:spPr>
          <a:xfrm>
            <a:off x="1871700" y="3788605"/>
            <a:ext cx="1205020" cy="527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pt-BR" sz="2000" dirty="0">
                <a:solidFill>
                  <a:prstClr val="black"/>
                </a:solidFill>
              </a:rPr>
              <a:t>2015</a:t>
            </a:r>
          </a:p>
        </p:txBody>
      </p:sp>
      <p:sp>
        <p:nvSpPr>
          <p:cNvPr id="14" name="Retângulo 13"/>
          <p:cNvSpPr/>
          <p:nvPr/>
        </p:nvSpPr>
        <p:spPr>
          <a:xfrm>
            <a:off x="3707904" y="3788605"/>
            <a:ext cx="1205020" cy="527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pt-BR" sz="2000" dirty="0">
                <a:solidFill>
                  <a:prstClr val="black"/>
                </a:solidFill>
              </a:rPr>
              <a:t>2016</a:t>
            </a:r>
          </a:p>
        </p:txBody>
      </p:sp>
      <p:sp>
        <p:nvSpPr>
          <p:cNvPr id="16" name="Elipse 15"/>
          <p:cNvSpPr/>
          <p:nvPr/>
        </p:nvSpPr>
        <p:spPr>
          <a:xfrm>
            <a:off x="5182830" y="4914272"/>
            <a:ext cx="1567536" cy="101964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pt-BR" sz="2000" dirty="0">
                <a:solidFill>
                  <a:prstClr val="black"/>
                </a:solidFill>
              </a:rPr>
              <a:t>85,37%</a:t>
            </a:r>
          </a:p>
        </p:txBody>
      </p:sp>
      <p:sp>
        <p:nvSpPr>
          <p:cNvPr id="17" name="Retângulo 16"/>
          <p:cNvSpPr/>
          <p:nvPr/>
        </p:nvSpPr>
        <p:spPr>
          <a:xfrm>
            <a:off x="5364088" y="3788605"/>
            <a:ext cx="1205020" cy="527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pt-BR" sz="2000" dirty="0">
                <a:solidFill>
                  <a:prstClr val="black"/>
                </a:solidFill>
              </a:rPr>
              <a:t>2017</a:t>
            </a:r>
          </a:p>
        </p:txBody>
      </p:sp>
      <p:sp>
        <p:nvSpPr>
          <p:cNvPr id="12" name="Elipse 11"/>
          <p:cNvSpPr/>
          <p:nvPr/>
        </p:nvSpPr>
        <p:spPr>
          <a:xfrm>
            <a:off x="6983028" y="4914271"/>
            <a:ext cx="1567537" cy="101964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pt-BR" sz="2000" dirty="0">
                <a:solidFill>
                  <a:prstClr val="black"/>
                </a:solidFill>
              </a:rPr>
              <a:t>32,97%</a:t>
            </a:r>
          </a:p>
        </p:txBody>
      </p:sp>
      <p:sp>
        <p:nvSpPr>
          <p:cNvPr id="18" name="Retângulo 17"/>
          <p:cNvSpPr/>
          <p:nvPr/>
        </p:nvSpPr>
        <p:spPr>
          <a:xfrm>
            <a:off x="7092280" y="3810753"/>
            <a:ext cx="1205020" cy="527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pt-BR" sz="2000" dirty="0">
                <a:solidFill>
                  <a:prstClr val="black"/>
                </a:solidFill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17686286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D87F86-FD87-49F4-A0B1-214F00A17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000" b="1" dirty="0"/>
              <a:t>CONTAS DE GOVERNO</a:t>
            </a: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326AB033-2A17-4A96-8CE4-09E6581C89C8}"/>
              </a:ext>
            </a:extLst>
          </p:cNvPr>
          <p:cNvSpPr/>
          <p:nvPr/>
        </p:nvSpPr>
        <p:spPr>
          <a:xfrm>
            <a:off x="1408678" y="1700808"/>
            <a:ext cx="7024824" cy="39604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ALTERAÇÃO</a:t>
            </a:r>
          </a:p>
          <a:p>
            <a:pPr algn="ctr"/>
            <a:endParaRPr lang="pt-BR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t-BR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</a:t>
            </a:r>
          </a:p>
          <a:p>
            <a:pPr algn="ctr"/>
            <a:endParaRPr lang="pt-BR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t-BR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METODOLOGIA</a:t>
            </a:r>
          </a:p>
        </p:txBody>
      </p:sp>
    </p:spTree>
    <p:extLst>
      <p:ext uri="{BB962C8B-B14F-4D97-AF65-F5344CB8AC3E}">
        <p14:creationId xmlns:p14="http://schemas.microsoft.com/office/powerpoint/2010/main" val="42602968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339502"/>
            <a:ext cx="7498080" cy="857250"/>
          </a:xfrm>
        </p:spPr>
        <p:txBody>
          <a:bodyPr>
            <a:normAutofit/>
          </a:bodyPr>
          <a:lstStyle/>
          <a:p>
            <a:r>
              <a:rPr lang="pt-BR" sz="4000" b="1" dirty="0"/>
              <a:t>EDUCAÇÃO - MDE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439652" y="2348880"/>
            <a:ext cx="7294854" cy="75020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b="1" dirty="0"/>
              <a:t>EXERCÍCIO 2019:</a:t>
            </a:r>
          </a:p>
          <a:p>
            <a:endParaRPr lang="pt-BR" sz="675" dirty="0"/>
          </a:p>
          <a:p>
            <a:pPr algn="just"/>
            <a:r>
              <a:rPr lang="pt-BR" dirty="0"/>
              <a:t>DESPESAS LIQUIDADAS + RPNP até o limite da disponibilidade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1439652" y="4406987"/>
            <a:ext cx="7294854" cy="75020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b="1" dirty="0"/>
              <a:t>EXERCÍCIO 2020</a:t>
            </a:r>
            <a:r>
              <a:rPr lang="pt-BR" dirty="0"/>
              <a:t>:</a:t>
            </a:r>
          </a:p>
          <a:p>
            <a:endParaRPr lang="pt-BR" sz="675" dirty="0"/>
          </a:p>
          <a:p>
            <a:r>
              <a:rPr lang="pt-BR" dirty="0"/>
              <a:t>DESPESAS EFETIVAMENTE PAGAS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1439652" y="5445224"/>
            <a:ext cx="7294854" cy="1027204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b="1" dirty="0"/>
              <a:t>EXERCÍCIO 2020:</a:t>
            </a:r>
          </a:p>
          <a:p>
            <a:endParaRPr lang="pt-BR" sz="675" dirty="0"/>
          </a:p>
          <a:p>
            <a:pPr algn="just"/>
            <a:r>
              <a:rPr lang="pt-BR" dirty="0"/>
              <a:t>DESPESAS COM UNIFORME ESCOLAR NÃO SERÃO CONSIDERADAS MDE/FUNDEB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1435608" y="1412776"/>
            <a:ext cx="7294854" cy="75020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b="1" dirty="0"/>
              <a:t>EXERCÍCIO 2018:</a:t>
            </a:r>
          </a:p>
          <a:p>
            <a:endParaRPr lang="pt-BR" sz="675" b="1" dirty="0"/>
          </a:p>
          <a:p>
            <a:r>
              <a:rPr lang="pt-BR" dirty="0"/>
              <a:t>DESPESAS COM INATIVOS NÃO SERÃO CONSIDERADAS MDE 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439652" y="3326867"/>
            <a:ext cx="7294854" cy="750205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b="1" dirty="0"/>
              <a:t>EXERCÍCIO 2019:</a:t>
            </a:r>
          </a:p>
          <a:p>
            <a:endParaRPr lang="pt-BR" sz="675" dirty="0"/>
          </a:p>
          <a:p>
            <a:pPr algn="just"/>
            <a:r>
              <a:rPr lang="pt-BR" dirty="0"/>
              <a:t>AUX. ALIMENTAÇÃO (demais verbas indenizatórias) = 40% </a:t>
            </a:r>
            <a:r>
              <a:rPr lang="pt-BR" dirty="0" err="1"/>
              <a:t>Fundeb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588890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548680"/>
            <a:ext cx="7498080" cy="857250"/>
          </a:xfrm>
        </p:spPr>
        <p:txBody>
          <a:bodyPr>
            <a:normAutofit/>
          </a:bodyPr>
          <a:lstStyle/>
          <a:p>
            <a:r>
              <a:rPr lang="pt-BR" sz="4000" b="1" dirty="0"/>
              <a:t>SAÚDE - ASPS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435608" y="3708973"/>
            <a:ext cx="7294854" cy="1304203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b="1" dirty="0"/>
              <a:t>EXERCÍCIO 2019:</a:t>
            </a:r>
          </a:p>
          <a:p>
            <a:endParaRPr lang="pt-BR" sz="675" dirty="0"/>
          </a:p>
          <a:p>
            <a:r>
              <a:rPr lang="pt-BR" dirty="0"/>
              <a:t>DESPESAS PAGAS + Restos a Pagar, até o limite da disponibilidade de caixa no fundo de saúde.</a:t>
            </a:r>
          </a:p>
          <a:p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1435608" y="1908773"/>
            <a:ext cx="7294854" cy="1304203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b="1" dirty="0"/>
              <a:t>EXERCÍCIO 2018:</a:t>
            </a:r>
          </a:p>
          <a:p>
            <a:endParaRPr lang="pt-BR" sz="675" b="1" dirty="0"/>
          </a:p>
          <a:p>
            <a:r>
              <a:rPr lang="pt-BR" dirty="0"/>
              <a:t>SOMENTE SERÃO CONSIDERADAS ASPS PARA FINS DE LIMITES AQUELAS MOVIMENTADAS PELO FUNDO DE SAÚDE.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575511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9D44D9-E224-40C9-A6B8-DD3B81C4DA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000" b="1" dirty="0"/>
              <a:t>PREVIDÊNCIA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1FEA2B8-BCB8-48FE-94F7-9BCBC70D3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7624" y="1988840"/>
            <a:ext cx="7746064" cy="4285456"/>
          </a:xfrm>
        </p:spPr>
        <p:txBody>
          <a:bodyPr>
            <a:normAutofit/>
          </a:bodyPr>
          <a:lstStyle/>
          <a:p>
            <a:pPr algn="just"/>
            <a:r>
              <a:rPr lang="pt-BR" sz="2400" dirty="0"/>
              <a:t>a partir das contas de governo do exercício de 2019, a serem encaminhadas ao TCE em 2020, </a:t>
            </a:r>
            <a:r>
              <a:rPr lang="pt-BR" sz="2400" b="1" dirty="0"/>
              <a:t>a impontualidade nos repasses mensais aos órgãos de previdência, assim como o descumprimento dos parcelamentos eventualmente firmados, até o exercício de 2018, poderá ensejar a emissão de </a:t>
            </a:r>
            <a:r>
              <a:rPr lang="pt-BR" sz="2400" b="1" dirty="0">
                <a:solidFill>
                  <a:srgbClr val="FF0000"/>
                </a:solidFill>
              </a:rPr>
              <a:t>Parecer Prévio Contrário</a:t>
            </a:r>
            <a:r>
              <a:rPr lang="pt-BR" sz="2400" dirty="0"/>
              <a:t> a aprovação das Contas de Governo, sem prejuízo da aplicação de sanções por parte das autoridades responsáveis; </a:t>
            </a:r>
          </a:p>
          <a:p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17494592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6A6DBE-61BF-495E-BD3F-D7B123BC2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000" b="1" dirty="0"/>
              <a:t>PREVIDÊNCIA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3B7201A-905B-41F2-9EFA-4E5B87F9F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5608" y="2204864"/>
            <a:ext cx="7498080" cy="2989312"/>
          </a:xfrm>
        </p:spPr>
        <p:txBody>
          <a:bodyPr>
            <a:normAutofit/>
          </a:bodyPr>
          <a:lstStyle/>
          <a:p>
            <a:pPr algn="just"/>
            <a:r>
              <a:rPr lang="pt-BR" sz="2400" dirty="0"/>
              <a:t>a partir das prestações de contas referentes ao exercício de 2019, a serem apreciadas em 2020, a </a:t>
            </a:r>
            <a:r>
              <a:rPr lang="pt-BR" sz="2400" b="1" dirty="0"/>
              <a:t>ausência de avaliação atuarial anual e/ou a inexistência de estratégia para a manutenção da situação superavitária</a:t>
            </a:r>
            <a:r>
              <a:rPr lang="pt-BR" sz="2400" dirty="0"/>
              <a:t> ou da correção de déficit apresentado poderá ensejar a emissão de </a:t>
            </a:r>
            <a:r>
              <a:rPr lang="pt-BR" sz="2400" dirty="0">
                <a:solidFill>
                  <a:srgbClr val="FF0000"/>
                </a:solidFill>
              </a:rPr>
              <a:t>Parecer Prévio Contrário</a:t>
            </a:r>
            <a:r>
              <a:rPr lang="pt-BR" sz="2400" dirty="0"/>
              <a:t>; </a:t>
            </a:r>
          </a:p>
          <a:p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9788202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2474520" y="2924944"/>
            <a:ext cx="5715882" cy="1143000"/>
          </a:xfrm>
        </p:spPr>
        <p:txBody>
          <a:bodyPr>
            <a:normAutofit/>
          </a:bodyPr>
          <a:lstStyle/>
          <a:p>
            <a:r>
              <a:rPr lang="pt-BR" dirty="0"/>
              <a:t>	</a:t>
            </a:r>
            <a:r>
              <a:rPr lang="pt-BR" sz="5400" dirty="0"/>
              <a:t>OBRIGADO !!!</a:t>
            </a:r>
          </a:p>
        </p:txBody>
      </p:sp>
    </p:spTree>
    <p:extLst>
      <p:ext uri="{BB962C8B-B14F-4D97-AF65-F5344CB8AC3E}">
        <p14:creationId xmlns:p14="http://schemas.microsoft.com/office/powerpoint/2010/main" val="3459726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15616" y="274639"/>
            <a:ext cx="7818072" cy="1143000"/>
          </a:xfrm>
        </p:spPr>
        <p:txBody>
          <a:bodyPr>
            <a:normAutofit/>
          </a:bodyPr>
          <a:lstStyle/>
          <a:p>
            <a:r>
              <a:rPr lang="pt-BR" sz="2250" b="1" dirty="0"/>
              <a:t>POSIÇÃO: DESPESA COM PESSOAL X MUNICÍPIOS</a:t>
            </a:r>
            <a:br>
              <a:rPr lang="pt-BR" sz="2250" b="1" dirty="0"/>
            </a:br>
            <a:r>
              <a:rPr lang="pt-BR" sz="2250" b="1" dirty="0"/>
              <a:t>2º QUADRIMESTRE DE 2019</a:t>
            </a:r>
          </a:p>
        </p:txBody>
      </p:sp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5199457"/>
              </p:ext>
            </p:extLst>
          </p:nvPr>
        </p:nvGraphicFramePr>
        <p:xfrm>
          <a:off x="1036788" y="1759423"/>
          <a:ext cx="7975728" cy="5098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14832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000" b="1" dirty="0"/>
              <a:t>DESPESA COM PESSOAL</a:t>
            </a:r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pt-BR" dirty="0"/>
          </a:p>
          <a:p>
            <a:pPr marL="82296" indent="0" algn="just">
              <a:lnSpc>
                <a:spcPct val="120000"/>
              </a:lnSpc>
              <a:buNone/>
            </a:pPr>
            <a:r>
              <a:rPr lang="pt-BR" dirty="0"/>
              <a:t>A LRF prevê a </a:t>
            </a:r>
            <a:r>
              <a:rPr lang="pt-BR" b="1" dirty="0"/>
              <a:t>nulidade</a:t>
            </a:r>
            <a:r>
              <a:rPr lang="pt-BR" dirty="0"/>
              <a:t> do ato que resulte </a:t>
            </a:r>
            <a:r>
              <a:rPr lang="pt-BR" b="1" dirty="0"/>
              <a:t>aumento</a:t>
            </a:r>
            <a:r>
              <a:rPr lang="pt-BR" dirty="0"/>
              <a:t> de </a:t>
            </a:r>
            <a:r>
              <a:rPr lang="pt-BR" b="1" dirty="0"/>
              <a:t>DESPESA COM PESSOAL </a:t>
            </a:r>
            <a:r>
              <a:rPr lang="pt-BR" dirty="0"/>
              <a:t>expedido nos </a:t>
            </a:r>
            <a:r>
              <a:rPr lang="pt-BR" b="1" dirty="0"/>
              <a:t>180</a:t>
            </a:r>
            <a:r>
              <a:rPr lang="pt-BR" dirty="0"/>
              <a:t> dias anteriores ao final do mandato.</a:t>
            </a:r>
          </a:p>
          <a:p>
            <a:endParaRPr lang="pt-BR" dirty="0"/>
          </a:p>
          <a:p>
            <a:endParaRPr lang="pt-BR" dirty="0"/>
          </a:p>
          <a:p>
            <a:pPr marL="82296" indent="0">
              <a:lnSpc>
                <a:spcPct val="120000"/>
              </a:lnSpc>
              <a:buNone/>
            </a:pP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Art. 21 (...)</a:t>
            </a:r>
          </a:p>
          <a:p>
            <a:pPr marL="82296" indent="0" algn="just">
              <a:lnSpc>
                <a:spcPct val="120000"/>
              </a:lnSpc>
              <a:buNone/>
            </a:pPr>
            <a:r>
              <a:rPr lang="pt-BR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Parágrafo único. Também é nulo de pleno direito o ato de que resulte aumento da despesa com pessoal expedido nos cento e oitenta dias anteriores ao final do mandato do titular do respectivo Poder ou órgão referido no art. 20.   </a:t>
            </a:r>
          </a:p>
        </p:txBody>
      </p:sp>
    </p:spTree>
    <p:extLst>
      <p:ext uri="{BB962C8B-B14F-4D97-AF65-F5344CB8AC3E}">
        <p14:creationId xmlns:p14="http://schemas.microsoft.com/office/powerpoint/2010/main" val="4213264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000" b="1" dirty="0"/>
              <a:t>DESPESA COM PESSOAL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971600" y="1652736"/>
            <a:ext cx="7956376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pt-BR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ATO NULO:</a:t>
            </a:r>
          </a:p>
          <a:p>
            <a:endParaRPr lang="pt-BR" sz="2200" dirty="0"/>
          </a:p>
          <a:p>
            <a:r>
              <a:rPr lang="pt-BR" sz="2200" b="1" dirty="0"/>
              <a:t>A PARTIR DE 05 DE JULHO</a:t>
            </a:r>
          </a:p>
          <a:p>
            <a:endParaRPr lang="pt-BR" sz="2200" b="1" dirty="0"/>
          </a:p>
          <a:p>
            <a:r>
              <a:rPr lang="pt-BR" sz="2200" b="1" dirty="0"/>
              <a:t>GERAÇÃO DE AUMENTO DE DESPESA COM PESSOAL</a:t>
            </a:r>
          </a:p>
          <a:p>
            <a:endParaRPr lang="pt-BR" sz="2200" b="1" dirty="0"/>
          </a:p>
          <a:p>
            <a:r>
              <a:rPr lang="pt-BR" sz="2200" b="1" dirty="0"/>
              <a:t>ATO ORIGINÁRIO DE QUALQUER NATUREZA</a:t>
            </a:r>
          </a:p>
          <a:p>
            <a:endParaRPr lang="pt-BR" sz="2200" b="1" dirty="0"/>
          </a:p>
          <a:p>
            <a:r>
              <a:rPr lang="pt-BR" sz="2200" b="1" dirty="0"/>
              <a:t>EFEITOS NO PERÍODO VEDATIVO OU FUTUROS</a:t>
            </a:r>
          </a:p>
        </p:txBody>
      </p:sp>
    </p:spTree>
    <p:extLst>
      <p:ext uri="{BB962C8B-B14F-4D97-AF65-F5344CB8AC3E}">
        <p14:creationId xmlns:p14="http://schemas.microsoft.com/office/powerpoint/2010/main" val="232401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000" b="1" dirty="0"/>
              <a:t>DESPESA COM PESSOAL</a:t>
            </a:r>
            <a:endParaRPr lang="pt-BR" sz="4000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212575" y="1524584"/>
            <a:ext cx="7721115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altLang="pt-BR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Lei Federal n.º 10.028/00.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altLang="pt-BR" sz="2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0" indent="0" algn="just">
              <a:buClrTx/>
              <a:buSzTx/>
              <a:buNone/>
            </a:pPr>
            <a:r>
              <a:rPr lang="pt-BR" altLang="pt-BR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"Aumento de despesa total com pessoal no último ano do mandato ou legislatura"</a:t>
            </a:r>
            <a:endParaRPr lang="pt-BR" altLang="pt-BR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0" indent="0" algn="just">
              <a:buClrTx/>
              <a:buSzTx/>
              <a:buNone/>
            </a:pPr>
            <a:endParaRPr lang="pt-BR" altLang="pt-BR" sz="20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hlinkClick r:id="rId3"/>
            </a:endParaRPr>
          </a:p>
          <a:p>
            <a:pPr marL="0" lvl="0" indent="0" algn="just">
              <a:buClrTx/>
              <a:buSzTx/>
              <a:buNone/>
            </a:pPr>
            <a:r>
              <a:rPr lang="pt-BR" altLang="pt-BR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"Art. 359-G.</a:t>
            </a:r>
            <a:r>
              <a:rPr lang="pt-BR" altLang="pt-BR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Ordenar, autorizar ou executar ato que acarrete aumento de despesa total com pessoal, nos cento e oitenta dias anteriores ao final do mandato ou da legislatura:"</a:t>
            </a:r>
            <a:endParaRPr lang="pt-BR" altLang="pt-BR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0" indent="0" algn="just">
              <a:buClrTx/>
              <a:buSzTx/>
              <a:buNone/>
            </a:pPr>
            <a:endParaRPr lang="pt-BR" altLang="pt-BR" sz="200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0" indent="0" algn="just">
              <a:buClrTx/>
              <a:buSzTx/>
              <a:buNone/>
            </a:pPr>
            <a:r>
              <a:rPr lang="pt-BR" altLang="pt-BR" sz="20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"Pena – reclusão, de 1 (um) a 4 (quatro) anos."</a:t>
            </a:r>
            <a:endParaRPr lang="pt-BR" altLang="pt-BR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212575" y="4894128"/>
            <a:ext cx="7721115" cy="163121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0000FF"/>
                </a:solidFill>
              </a:rPr>
              <a:t>TCE-RJ</a:t>
            </a:r>
          </a:p>
          <a:p>
            <a:endParaRPr lang="pt-BR" sz="2000" b="1" dirty="0">
              <a:solidFill>
                <a:srgbClr val="0000FF"/>
              </a:solidFill>
            </a:endParaRPr>
          </a:p>
          <a:p>
            <a:r>
              <a:rPr lang="pt-BR" sz="2000" b="1" dirty="0">
                <a:solidFill>
                  <a:srgbClr val="0000FF"/>
                </a:solidFill>
              </a:rPr>
              <a:t>EMISSÃO DE PARECER PRÉVIO CONTRÁRIO</a:t>
            </a:r>
          </a:p>
          <a:p>
            <a:endParaRPr lang="pt-BR" sz="2000" b="1" dirty="0">
              <a:solidFill>
                <a:srgbClr val="0000FF"/>
              </a:solidFill>
            </a:endParaRPr>
          </a:p>
          <a:p>
            <a:r>
              <a:rPr lang="pt-BR" sz="2000" b="1" dirty="0">
                <a:solidFill>
                  <a:srgbClr val="0000FF"/>
                </a:solidFill>
              </a:rPr>
              <a:t>EXPEDIÇAO DE OFÍCIO AO MINISTÉRIO PÚBLICO</a:t>
            </a:r>
          </a:p>
        </p:txBody>
      </p:sp>
    </p:spTree>
    <p:extLst>
      <p:ext uri="{BB962C8B-B14F-4D97-AF65-F5344CB8AC3E}">
        <p14:creationId xmlns:p14="http://schemas.microsoft.com/office/powerpoint/2010/main" val="520600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701099" y="1151713"/>
            <a:ext cx="6831341" cy="98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5439" tIns="32720" rIns="65439" bIns="32720">
            <a:spAutoFit/>
          </a:bodyPr>
          <a:lstStyle/>
          <a:p>
            <a:pPr marL="173010" indent="-173010" algn="just">
              <a:spcBef>
                <a:spcPct val="70000"/>
              </a:spcBef>
              <a:buClr>
                <a:srgbClr val="0000FF"/>
              </a:buClr>
              <a:buFontTx/>
              <a:buChar char="•"/>
            </a:pPr>
            <a:r>
              <a:rPr lang="pt-BR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Enquanto perdurar o excesso</a:t>
            </a:r>
            <a:r>
              <a:rPr lang="pt-BR" sz="2000" dirty="0">
                <a:solidFill>
                  <a:prstClr val="black"/>
                </a:solidFill>
              </a:rPr>
              <a:t>, ou se houver excesso no 1º quadrimestre do último ano de mandato, </a:t>
            </a:r>
            <a:r>
              <a:rPr lang="pt-BR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ficam suspensas</a:t>
            </a:r>
            <a:r>
              <a:rPr lang="pt-BR" sz="2000" dirty="0">
                <a:solidFill>
                  <a:prstClr val="black"/>
                </a:solidFill>
              </a:rPr>
              <a:t>:</a:t>
            </a:r>
          </a:p>
        </p:txBody>
      </p:sp>
      <p:grpSp>
        <p:nvGrpSpPr>
          <p:cNvPr id="19" name="Grupo 5"/>
          <p:cNvGrpSpPr/>
          <p:nvPr/>
        </p:nvGrpSpPr>
        <p:grpSpPr>
          <a:xfrm>
            <a:off x="2759078" y="2270002"/>
            <a:ext cx="4702248" cy="1323905"/>
            <a:chOff x="1303273" y="1895"/>
            <a:chExt cx="4053840" cy="1128772"/>
          </a:xfrm>
        </p:grpSpPr>
        <p:sp>
          <p:nvSpPr>
            <p:cNvPr id="20" name="Pentágono 19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  <a:solidFill>
              <a:schemeClr val="bg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Pentágono 4"/>
            <p:cNvSpPr/>
            <p:nvPr/>
          </p:nvSpPr>
          <p:spPr>
            <a:xfrm>
              <a:off x="1585468" y="1895"/>
              <a:ext cx="3771645" cy="11287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7757" tIns="99060" rIns="184912" bIns="99060" numCol="1" spcCol="1270" anchor="ctr" anchorCtr="0">
              <a:noAutofit/>
            </a:bodyPr>
            <a:lstStyle/>
            <a:p>
              <a:pPr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2600" dirty="0">
                  <a:solidFill>
                    <a:prstClr val="black"/>
                  </a:solidFill>
                </a:rPr>
                <a:t>transferências voluntárias</a:t>
              </a:r>
            </a:p>
          </p:txBody>
        </p:sp>
      </p:grpSp>
      <p:grpSp>
        <p:nvGrpSpPr>
          <p:cNvPr id="22" name="Grupo 7"/>
          <p:cNvGrpSpPr/>
          <p:nvPr/>
        </p:nvGrpSpPr>
        <p:grpSpPr>
          <a:xfrm>
            <a:off x="2759078" y="3735720"/>
            <a:ext cx="4702248" cy="1323905"/>
            <a:chOff x="1303273" y="1467613"/>
            <a:chExt cx="4053840" cy="1128772"/>
          </a:xfrm>
        </p:grpSpPr>
        <p:sp>
          <p:nvSpPr>
            <p:cNvPr id="23" name="Pentágono 22"/>
            <p:cNvSpPr/>
            <p:nvPr/>
          </p:nvSpPr>
          <p:spPr>
            <a:xfrm rot="10800000">
              <a:off x="1303273" y="1467613"/>
              <a:ext cx="4053840" cy="1128772"/>
            </a:xfrm>
            <a:prstGeom prst="homePlat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Pentágono 7"/>
            <p:cNvSpPr/>
            <p:nvPr/>
          </p:nvSpPr>
          <p:spPr>
            <a:xfrm rot="21600000">
              <a:off x="1585468" y="1467613"/>
              <a:ext cx="3771645" cy="11287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7757" tIns="99060" rIns="184912" bIns="99060" numCol="1" spcCol="1270" anchor="ctr" anchorCtr="0">
              <a:noAutofit/>
            </a:bodyPr>
            <a:lstStyle/>
            <a:p>
              <a:pPr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2600" dirty="0">
                  <a:solidFill>
                    <a:prstClr val="black"/>
                  </a:solidFill>
                </a:rPr>
                <a:t>obtenção de garantias</a:t>
              </a:r>
            </a:p>
          </p:txBody>
        </p:sp>
      </p:grpSp>
      <p:sp>
        <p:nvSpPr>
          <p:cNvPr id="25" name="Elipse 24"/>
          <p:cNvSpPr/>
          <p:nvPr/>
        </p:nvSpPr>
        <p:spPr>
          <a:xfrm>
            <a:off x="2762807" y="3735720"/>
            <a:ext cx="963349" cy="1323905"/>
          </a:xfrm>
          <a:prstGeom prst="ellipse">
            <a:avLst/>
          </a:pr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6" name="Grupo 9"/>
          <p:cNvGrpSpPr/>
          <p:nvPr/>
        </p:nvGrpSpPr>
        <p:grpSpPr>
          <a:xfrm>
            <a:off x="2759078" y="5201439"/>
            <a:ext cx="4702248" cy="1323905"/>
            <a:chOff x="1303273" y="2933331"/>
            <a:chExt cx="4053840" cy="1128773"/>
          </a:xfrm>
        </p:grpSpPr>
        <p:sp>
          <p:nvSpPr>
            <p:cNvPr id="27" name="Pentágono 26"/>
            <p:cNvSpPr/>
            <p:nvPr/>
          </p:nvSpPr>
          <p:spPr>
            <a:xfrm rot="10800000">
              <a:off x="1303273" y="2933331"/>
              <a:ext cx="4053840" cy="1128772"/>
            </a:xfrm>
            <a:prstGeom prst="homePlate">
              <a:avLst/>
            </a:pr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Pentágono 10"/>
            <p:cNvSpPr/>
            <p:nvPr/>
          </p:nvSpPr>
          <p:spPr>
            <a:xfrm>
              <a:off x="1585468" y="2933332"/>
              <a:ext cx="3771645" cy="11287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7757" tIns="99060" rIns="184912" bIns="99060" numCol="1" spcCol="1270" anchor="ctr" anchorCtr="0">
              <a:noAutofit/>
            </a:bodyPr>
            <a:lstStyle/>
            <a:p>
              <a:pPr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2600" dirty="0">
                  <a:solidFill>
                    <a:prstClr val="black"/>
                  </a:solidFill>
                </a:rPr>
                <a:t> Contratação de operações de crédito</a:t>
              </a:r>
            </a:p>
          </p:txBody>
        </p:sp>
      </p:grpSp>
      <p:sp>
        <p:nvSpPr>
          <p:cNvPr id="29" name="Elipse 28"/>
          <p:cNvSpPr/>
          <p:nvPr/>
        </p:nvSpPr>
        <p:spPr>
          <a:xfrm>
            <a:off x="2762807" y="5201439"/>
            <a:ext cx="963349" cy="1323905"/>
          </a:xfrm>
          <a:prstGeom prst="ellipse">
            <a:avLst/>
          </a:prstGeom>
          <a:blipFill rotWithShape="0">
            <a:blip r:embed="rId4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Elipse 29"/>
          <p:cNvSpPr/>
          <p:nvPr/>
        </p:nvSpPr>
        <p:spPr>
          <a:xfrm>
            <a:off x="2759078" y="2249111"/>
            <a:ext cx="972108" cy="1368153"/>
          </a:xfrm>
          <a:prstGeom prst="ellipse">
            <a:avLst/>
          </a:prstGeom>
          <a:blipFill rotWithShape="0">
            <a:blip r:embed="rId5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Título 1"/>
          <p:cNvSpPr>
            <a:spLocks noGrp="1"/>
          </p:cNvSpPr>
          <p:nvPr>
            <p:ph type="title"/>
          </p:nvPr>
        </p:nvSpPr>
        <p:spPr>
          <a:xfrm>
            <a:off x="1280331" y="136614"/>
            <a:ext cx="7498080" cy="1143000"/>
          </a:xfrm>
        </p:spPr>
        <p:txBody>
          <a:bodyPr>
            <a:normAutofit/>
          </a:bodyPr>
          <a:lstStyle/>
          <a:p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DESPESAS COM PESSOAL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104947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87624" y="274639"/>
            <a:ext cx="5656672" cy="994121"/>
          </a:xfrm>
        </p:spPr>
        <p:txBody>
          <a:bodyPr>
            <a:normAutofit/>
          </a:bodyPr>
          <a:lstStyle/>
          <a:p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ENDIVIDAMENTO</a:t>
            </a:r>
          </a:p>
        </p:txBody>
      </p:sp>
      <p:sp>
        <p:nvSpPr>
          <p:cNvPr id="6" name="Retângulo de cantos arredondados 5"/>
          <p:cNvSpPr/>
          <p:nvPr/>
        </p:nvSpPr>
        <p:spPr>
          <a:xfrm>
            <a:off x="1480346" y="2060848"/>
            <a:ext cx="2652623" cy="105242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prstClr val="black"/>
                </a:solidFill>
              </a:rPr>
              <a:t>LIMITE DA DCL</a:t>
            </a:r>
          </a:p>
        </p:txBody>
      </p:sp>
      <p:sp>
        <p:nvSpPr>
          <p:cNvPr id="7" name="Retângulo de cantos arredondados 6"/>
          <p:cNvSpPr/>
          <p:nvPr/>
        </p:nvSpPr>
        <p:spPr>
          <a:xfrm>
            <a:off x="5750421" y="2060848"/>
            <a:ext cx="2782019" cy="105242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prstClr val="black"/>
                </a:solidFill>
              </a:rPr>
              <a:t>DCL &lt; 120 % da RCL</a:t>
            </a:r>
          </a:p>
        </p:txBody>
      </p:sp>
      <p:sp>
        <p:nvSpPr>
          <p:cNvPr id="13" name="Seta para a esquerda e para a direita 12"/>
          <p:cNvSpPr/>
          <p:nvPr/>
        </p:nvSpPr>
        <p:spPr>
          <a:xfrm>
            <a:off x="4547036" y="2388652"/>
            <a:ext cx="711680" cy="465827"/>
          </a:xfrm>
          <a:prstGeom prst="left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sp>
        <p:nvSpPr>
          <p:cNvPr id="10" name="Retângulo de cantos arredondados 5">
            <a:extLst>
              <a:ext uri="{FF2B5EF4-FFF2-40B4-BE49-F238E27FC236}">
                <a16:creationId xmlns:a16="http://schemas.microsoft.com/office/drawing/2014/main" id="{6446097E-540D-454A-BFB2-E6743048223A}"/>
              </a:ext>
            </a:extLst>
          </p:cNvPr>
          <p:cNvSpPr/>
          <p:nvPr/>
        </p:nvSpPr>
        <p:spPr>
          <a:xfrm>
            <a:off x="1552355" y="4176778"/>
            <a:ext cx="2652623" cy="105242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prstClr val="black"/>
                </a:solidFill>
              </a:rPr>
              <a:t>LIMITE OPER. CRÉDITO</a:t>
            </a:r>
          </a:p>
        </p:txBody>
      </p:sp>
      <p:sp>
        <p:nvSpPr>
          <p:cNvPr id="15" name="Retângulo de cantos arredondados 6">
            <a:extLst>
              <a:ext uri="{FF2B5EF4-FFF2-40B4-BE49-F238E27FC236}">
                <a16:creationId xmlns:a16="http://schemas.microsoft.com/office/drawing/2014/main" id="{A9A1F4EB-1F4F-48D4-BA0C-F9C7DBBE225F}"/>
              </a:ext>
            </a:extLst>
          </p:cNvPr>
          <p:cNvSpPr/>
          <p:nvPr/>
        </p:nvSpPr>
        <p:spPr>
          <a:xfrm>
            <a:off x="5822429" y="4176778"/>
            <a:ext cx="2782019" cy="105242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prstClr val="black"/>
                </a:solidFill>
              </a:rPr>
              <a:t>16 % da RCL</a:t>
            </a:r>
          </a:p>
        </p:txBody>
      </p:sp>
      <p:sp>
        <p:nvSpPr>
          <p:cNvPr id="16" name="Seta para a esquerda e para a direita 7">
            <a:extLst>
              <a:ext uri="{FF2B5EF4-FFF2-40B4-BE49-F238E27FC236}">
                <a16:creationId xmlns:a16="http://schemas.microsoft.com/office/drawing/2014/main" id="{410D8543-D000-43BF-85B4-DFE98A553E3C}"/>
              </a:ext>
            </a:extLst>
          </p:cNvPr>
          <p:cNvSpPr/>
          <p:nvPr/>
        </p:nvSpPr>
        <p:spPr>
          <a:xfrm>
            <a:off x="4619045" y="4504582"/>
            <a:ext cx="711680" cy="465827"/>
          </a:xfrm>
          <a:prstGeom prst="left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9874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ício">
  <a:themeElements>
    <a:clrScheme name="Elementar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Solstí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í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514</TotalTime>
  <Words>1977</Words>
  <Application>Microsoft Office PowerPoint</Application>
  <PresentationFormat>Apresentação na tela (4:3)</PresentationFormat>
  <Paragraphs>392</Paragraphs>
  <Slides>38</Slides>
  <Notes>22</Notes>
  <HiddenSlides>0</HiddenSlides>
  <MMClips>0</MMClips>
  <ScaleCrop>false</ScaleCrop>
  <HeadingPairs>
    <vt:vector size="8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Servidores OLE inseridos</vt:lpstr>
      </vt:variant>
      <vt:variant>
        <vt:i4>1</vt:i4>
      </vt:variant>
      <vt:variant>
        <vt:lpstr>Títulos de slides</vt:lpstr>
      </vt:variant>
      <vt:variant>
        <vt:i4>38</vt:i4>
      </vt:variant>
    </vt:vector>
  </HeadingPairs>
  <TitlesOfParts>
    <vt:vector size="48" baseType="lpstr">
      <vt:lpstr>Arial</vt:lpstr>
      <vt:lpstr>Calibri</vt:lpstr>
      <vt:lpstr>Gill Sans MT</vt:lpstr>
      <vt:lpstr>Tahoma</vt:lpstr>
      <vt:lpstr>Times New Roman</vt:lpstr>
      <vt:lpstr>Verdana</vt:lpstr>
      <vt:lpstr>Wingdings</vt:lpstr>
      <vt:lpstr>Wingdings 2</vt:lpstr>
      <vt:lpstr>Solstício</vt:lpstr>
      <vt:lpstr>Planilha</vt:lpstr>
      <vt:lpstr>Apresentação do PowerPoint</vt:lpstr>
      <vt:lpstr>Lei de Responsabilidade Fiscal</vt:lpstr>
      <vt:lpstr>CONTAS DE GOVERNO</vt:lpstr>
      <vt:lpstr>POSIÇÃO: DESPESA COM PESSOAL X MUNICÍPIOS 2º QUADRIMESTRE DE 2019</vt:lpstr>
      <vt:lpstr>DESPESA COM PESSOAL</vt:lpstr>
      <vt:lpstr>DESPESA COM PESSOAL</vt:lpstr>
      <vt:lpstr>DESPESA COM PESSOAL</vt:lpstr>
      <vt:lpstr>DESPESAS COM PESSOAL</vt:lpstr>
      <vt:lpstr>ENDIVIDAMENTO</vt:lpstr>
      <vt:lpstr>ENDIVIDAMENTO</vt:lpstr>
      <vt:lpstr>ENDIVIDAMENTO</vt:lpstr>
      <vt:lpstr>ARTIGO 42 DA LRF</vt:lpstr>
      <vt:lpstr>ARTIGO 42 DA LRF</vt:lpstr>
      <vt:lpstr>OBRIGAÇÃO CONTRAÍDA A PAGAR</vt:lpstr>
      <vt:lpstr>Tipificação das Despesas</vt:lpstr>
      <vt:lpstr>Outros Considerações</vt:lpstr>
      <vt:lpstr>Apuração de Saldos de Contratos</vt:lpstr>
      <vt:lpstr>ART. 42 DA LRF</vt:lpstr>
      <vt:lpstr>Cálculo da Insuficiência/suficiência financeira</vt:lpstr>
      <vt:lpstr>Aplicação da Metodologia</vt:lpstr>
      <vt:lpstr>Apuração art. 42 - 2016</vt:lpstr>
      <vt:lpstr>ARTIGO 42 DA LRF</vt:lpstr>
      <vt:lpstr>ARTIGO 42 DA LRF</vt:lpstr>
      <vt:lpstr>ARTIGO 42 DA LRF</vt:lpstr>
      <vt:lpstr>CONTAS DE GOVERNO MUNICIPAL</vt:lpstr>
      <vt:lpstr>CONTAS DE GOVERNO DO ESTADO - 2016</vt:lpstr>
      <vt:lpstr>EQUILÍBRIO DAS CONTAS</vt:lpstr>
      <vt:lpstr>EQUILÍBRIO DAS CONTAS</vt:lpstr>
      <vt:lpstr>EQUILÍBRIO DAS CONTAS</vt:lpstr>
      <vt:lpstr>EQUILÍBRIO DAS CONTAS</vt:lpstr>
      <vt:lpstr>EQUILÍBRIO DAS CONTAS</vt:lpstr>
      <vt:lpstr>EQUILÍBRIO DAS CONTAS</vt:lpstr>
      <vt:lpstr>CONTAS DE GOVERNO</vt:lpstr>
      <vt:lpstr>EDUCAÇÃO - MDE</vt:lpstr>
      <vt:lpstr>SAÚDE - ASPS</vt:lpstr>
      <vt:lpstr>PREVIDÊNCIA</vt:lpstr>
      <vt:lpstr>PREVIDÊNCIA</vt:lpstr>
      <vt:lpstr> OBRIGADO 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Usuário do Windows</dc:creator>
  <cp:lastModifiedBy>Júlio Santos</cp:lastModifiedBy>
  <cp:revision>65</cp:revision>
  <dcterms:created xsi:type="dcterms:W3CDTF">2019-11-28T13:38:15Z</dcterms:created>
  <dcterms:modified xsi:type="dcterms:W3CDTF">2019-11-29T06:38:57Z</dcterms:modified>
</cp:coreProperties>
</file>