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8">
  <p:sldMasterIdLst>
    <p:sldMasterId id="2147483726" r:id="rId1"/>
  </p:sldMasterIdLst>
  <p:notesMasterIdLst>
    <p:notesMasterId r:id="rId18"/>
  </p:notesMasterIdLst>
  <p:sldIdLst>
    <p:sldId id="285" r:id="rId2"/>
    <p:sldId id="309" r:id="rId3"/>
    <p:sldId id="289" r:id="rId4"/>
    <p:sldId id="286" r:id="rId5"/>
    <p:sldId id="310" r:id="rId6"/>
    <p:sldId id="290" r:id="rId7"/>
    <p:sldId id="291" r:id="rId8"/>
    <p:sldId id="292" r:id="rId9"/>
    <p:sldId id="312" r:id="rId10"/>
    <p:sldId id="296" r:id="rId11"/>
    <p:sldId id="297" r:id="rId12"/>
    <p:sldId id="298" r:id="rId13"/>
    <p:sldId id="279" r:id="rId14"/>
    <p:sldId id="302" r:id="rId15"/>
    <p:sldId id="301" r:id="rId16"/>
    <p:sldId id="314" r:id="rId17"/>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1" autoAdjust="0"/>
    <p:restoredTop sz="95232" autoAdjust="0"/>
  </p:normalViewPr>
  <p:slideViewPr>
    <p:cSldViewPr snapToGrid="0">
      <p:cViewPr varScale="1">
        <p:scale>
          <a:sx n="105" d="100"/>
          <a:sy n="105" d="100"/>
        </p:scale>
        <p:origin x="768" y="8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62D40A92-2271-425B-B0BA-4FE6442EAA51}" type="datetimeFigureOut">
              <a:rPr lang="pt-BR" smtClean="0"/>
              <a:t>26/11/2019</a:t>
            </a:fld>
            <a:endParaRPr lang="pt-BR"/>
          </a:p>
        </p:txBody>
      </p:sp>
      <p:sp>
        <p:nvSpPr>
          <p:cNvPr id="4" name="Espaço Reservado para Imagem de Slid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194705D7-797D-44DE-A83A-2F013C5602A1}" type="slidenum">
              <a:rPr lang="pt-BR" smtClean="0"/>
              <a:t>‹nº›</a:t>
            </a:fld>
            <a:endParaRPr lang="pt-BR"/>
          </a:p>
        </p:txBody>
      </p:sp>
    </p:spTree>
    <p:extLst>
      <p:ext uri="{BB962C8B-B14F-4D97-AF65-F5344CB8AC3E}">
        <p14:creationId xmlns:p14="http://schemas.microsoft.com/office/powerpoint/2010/main" val="2077328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194705D7-797D-44DE-A83A-2F013C5602A1}" type="slidenum">
              <a:rPr lang="pt-BR" smtClean="0"/>
              <a:t>16</a:t>
            </a:fld>
            <a:endParaRPr lang="pt-BR"/>
          </a:p>
        </p:txBody>
      </p:sp>
    </p:spTree>
    <p:extLst>
      <p:ext uri="{BB962C8B-B14F-4D97-AF65-F5344CB8AC3E}">
        <p14:creationId xmlns:p14="http://schemas.microsoft.com/office/powerpoint/2010/main" val="2640643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pt-BR"/>
              <a:t>Clique para editar o título Mestre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977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oto Panorâmica com Le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BR"/>
              <a:t>Clique para editar os estilos de texto Mestres</a:t>
            </a:r>
          </a:p>
        </p:txBody>
      </p:sp>
      <p:sp>
        <p:nvSpPr>
          <p:cNvPr id="3" name="Date Placeholder 2"/>
          <p:cNvSpPr>
            <a:spLocks noGrp="1"/>
          </p:cNvSpPr>
          <p:nvPr>
            <p:ph type="dt" sz="half" idx="10"/>
          </p:nvPr>
        </p:nvSpPr>
        <p:spPr/>
        <p:txBody>
          <a:bodyPr/>
          <a:lstStyle/>
          <a:p>
            <a:fld id="{A0A832AA-9672-4A2F-B28B-059DF3FA350E}" type="datetimeFigureOut">
              <a:rPr lang="pt-BR" smtClean="0"/>
              <a:t>26/11/2019</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87569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e Legenda">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pt-BR"/>
              <a:t>Clique para editar o título Mestre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443781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çã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pt-BR"/>
              <a:t>Clique para editar o título Mestre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t-BR"/>
              <a:t>Clique para editar os estilos de texto Mestres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4958562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pt-BR"/>
              <a:t>Clique para editar o título Mestre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427848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o Cartão de Nome">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pt-BR"/>
              <a:t>Clique para editar o título Mestre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pt-BR"/>
              <a:t>Clique para editar os estilos de texto Mestres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4161015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iro ou Falso">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pt-BR"/>
              <a:t>Clique para editar o título Mestre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pt-BR"/>
              <a:t>Clique para editar os estilos de texto Mestres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126699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ncho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4211352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02453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nchor="ct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3468817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pt-BR"/>
              <a:t>Clique para editar o título Mestre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os estilos de texto Mestres</a:t>
            </a:r>
          </a:p>
        </p:txBody>
      </p:sp>
      <p:sp>
        <p:nvSpPr>
          <p:cNvPr id="4" name="Date Placeholder 3"/>
          <p:cNvSpPr>
            <a:spLocks noGrp="1"/>
          </p:cNvSpPr>
          <p:nvPr>
            <p:ph type="dt" sz="half" idx="10"/>
          </p:nvPr>
        </p:nvSpPr>
        <p:spPr/>
        <p:txBody>
          <a:bodyPr/>
          <a:lstStyle/>
          <a:p>
            <a:fld id="{A0A832AA-9672-4A2F-B28B-059DF3FA350E}" type="datetimeFigureOut">
              <a:rPr lang="pt-BR" smtClean="0"/>
              <a:t>26/11/2019</a:t>
            </a:fld>
            <a:endParaRPr lang="pt-BR"/>
          </a:p>
        </p:txBody>
      </p:sp>
      <p:sp>
        <p:nvSpPr>
          <p:cNvPr id="5" name="Footer Placeholder 4"/>
          <p:cNvSpPr>
            <a:spLocks noGrp="1"/>
          </p:cNvSpPr>
          <p:nvPr>
            <p:ph type="ftr" sz="quarter" idx="11"/>
          </p:nvPr>
        </p:nvSpPr>
        <p:spPr/>
        <p:txBody>
          <a:bodyPr/>
          <a:lstStyle/>
          <a:p>
            <a:endParaRPr lang="pt-BR"/>
          </a:p>
        </p:txBody>
      </p:sp>
      <p:sp>
        <p:nvSpPr>
          <p:cNvPr id="6" name="Slide Number Placeholder 5"/>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145867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A0A832AA-9672-4A2F-B28B-059DF3FA350E}" type="datetimeFigureOut">
              <a:rPr lang="pt-BR" smtClean="0"/>
              <a:t>26/11/2019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7971254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BR"/>
              <a:t>Clique para editar o título Mestre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A0A832AA-9672-4A2F-B28B-059DF3FA350E}" type="datetimeFigureOut">
              <a:rPr lang="pt-BR" smtClean="0"/>
              <a:t>26/11/2019</a:t>
            </a:fld>
            <a:endParaRPr lang="pt-BR"/>
          </a:p>
        </p:txBody>
      </p:sp>
      <p:sp>
        <p:nvSpPr>
          <p:cNvPr id="8" name="Footer Placeholder 7"/>
          <p:cNvSpPr>
            <a:spLocks noGrp="1"/>
          </p:cNvSpPr>
          <p:nvPr>
            <p:ph type="ftr" sz="quarter" idx="11"/>
          </p:nvPr>
        </p:nvSpPr>
        <p:spPr/>
        <p:txBody>
          <a:bodyPr/>
          <a:lstStyle/>
          <a:p>
            <a:endParaRPr lang="pt-BR"/>
          </a:p>
        </p:txBody>
      </p:sp>
      <p:sp>
        <p:nvSpPr>
          <p:cNvPr id="9" name="Slide Number Placeholder 8"/>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1956929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A0A832AA-9672-4A2F-B28B-059DF3FA350E}" type="datetimeFigureOut">
              <a:rPr lang="pt-BR" smtClean="0"/>
              <a:t>26/11/2019</a:t>
            </a:fld>
            <a:endParaRPr lang="pt-BR"/>
          </a:p>
        </p:txBody>
      </p:sp>
      <p:sp>
        <p:nvSpPr>
          <p:cNvPr id="4" name="Footer Placeholder 3"/>
          <p:cNvSpPr>
            <a:spLocks noGrp="1"/>
          </p:cNvSpPr>
          <p:nvPr>
            <p:ph type="ftr" sz="quarter" idx="11"/>
          </p:nvPr>
        </p:nvSpPr>
        <p:spPr/>
        <p:txBody>
          <a:bodyPr/>
          <a:lstStyle/>
          <a:p>
            <a:endParaRPr lang="pt-BR"/>
          </a:p>
        </p:txBody>
      </p:sp>
      <p:sp>
        <p:nvSpPr>
          <p:cNvPr id="5" name="Slide Number Placeholder 4"/>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434690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A832AA-9672-4A2F-B28B-059DF3FA350E}" type="datetimeFigureOut">
              <a:rPr lang="pt-BR" smtClean="0"/>
              <a:t>26/11/2019</a:t>
            </a:fld>
            <a:endParaRPr lang="pt-BR"/>
          </a:p>
        </p:txBody>
      </p:sp>
      <p:sp>
        <p:nvSpPr>
          <p:cNvPr id="3" name="Footer Placeholder 2"/>
          <p:cNvSpPr>
            <a:spLocks noGrp="1"/>
          </p:cNvSpPr>
          <p:nvPr>
            <p:ph type="ftr" sz="quarter" idx="11"/>
          </p:nvPr>
        </p:nvSpPr>
        <p:spPr/>
        <p:txBody>
          <a:bodyPr/>
          <a:lstStyle/>
          <a:p>
            <a:endParaRPr lang="pt-BR"/>
          </a:p>
        </p:txBody>
      </p:sp>
      <p:sp>
        <p:nvSpPr>
          <p:cNvPr id="4" name="Slide Number Placeholder 3"/>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2560784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pt-BR"/>
              <a:t>Clique para editar o título Mestre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A0A832AA-9672-4A2F-B28B-059DF3FA350E}" type="datetimeFigureOut">
              <a:rPr lang="pt-BR" smtClean="0"/>
              <a:t>26/11/2019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923902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pt-BR"/>
              <a:t>Clique para editar o título Mestre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t-BR"/>
              <a:t>Clique no ícone para adicionar uma imagem</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os estilos de texto Mestres</a:t>
            </a:r>
          </a:p>
        </p:txBody>
      </p:sp>
      <p:sp>
        <p:nvSpPr>
          <p:cNvPr id="5" name="Date Placeholder 4"/>
          <p:cNvSpPr>
            <a:spLocks noGrp="1"/>
          </p:cNvSpPr>
          <p:nvPr>
            <p:ph type="dt" sz="half" idx="10"/>
          </p:nvPr>
        </p:nvSpPr>
        <p:spPr/>
        <p:txBody>
          <a:bodyPr/>
          <a:lstStyle/>
          <a:p>
            <a:fld id="{A0A832AA-9672-4A2F-B28B-059DF3FA350E}" type="datetimeFigureOut">
              <a:rPr lang="pt-BR" smtClean="0"/>
              <a:t>26/11/2019</a:t>
            </a:fld>
            <a:endParaRPr lang="pt-BR"/>
          </a:p>
        </p:txBody>
      </p:sp>
      <p:sp>
        <p:nvSpPr>
          <p:cNvPr id="6" name="Footer Placeholder 5"/>
          <p:cNvSpPr>
            <a:spLocks noGrp="1"/>
          </p:cNvSpPr>
          <p:nvPr>
            <p:ph type="ftr" sz="quarter" idx="11"/>
          </p:nvPr>
        </p:nvSpPr>
        <p:spPr/>
        <p:txBody>
          <a:bodyPr/>
          <a:lstStyle/>
          <a:p>
            <a:endParaRPr lang="pt-BR"/>
          </a:p>
        </p:txBody>
      </p:sp>
      <p:sp>
        <p:nvSpPr>
          <p:cNvPr id="7" name="Slide Number Placeholder 6"/>
          <p:cNvSpPr>
            <a:spLocks noGrp="1"/>
          </p:cNvSpPr>
          <p:nvPr>
            <p:ph type="sldNum" sz="quarter" idx="12"/>
          </p:nvPr>
        </p:nvSpPr>
        <p:spPr/>
        <p:txBody>
          <a:bodyPr/>
          <a:lstStyle/>
          <a:p>
            <a:fld id="{1A0BF857-4371-4083-81ED-9609666BADAF}" type="slidenum">
              <a:rPr lang="pt-BR" smtClean="0"/>
              <a:t>‹nº›</a:t>
            </a:fld>
            <a:endParaRPr lang="pt-BR"/>
          </a:p>
        </p:txBody>
      </p:sp>
    </p:spTree>
    <p:extLst>
      <p:ext uri="{BB962C8B-B14F-4D97-AF65-F5344CB8AC3E}">
        <p14:creationId xmlns:p14="http://schemas.microsoft.com/office/powerpoint/2010/main" val="784337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A0A832AA-9672-4A2F-B28B-059DF3FA350E}" type="datetimeFigureOut">
              <a:rPr lang="pt-BR" smtClean="0"/>
              <a:t>26/11/2019</a:t>
            </a:fld>
            <a:endParaRPr lang="pt-B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pt-B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1A0BF857-4371-4083-81ED-9609666BADAF}" type="slidenum">
              <a:rPr lang="pt-BR" smtClean="0"/>
              <a:t>‹nº›</a:t>
            </a:fld>
            <a:endParaRPr lang="pt-BR"/>
          </a:p>
        </p:txBody>
      </p:sp>
    </p:spTree>
    <p:extLst>
      <p:ext uri="{BB962C8B-B14F-4D97-AF65-F5344CB8AC3E}">
        <p14:creationId xmlns:p14="http://schemas.microsoft.com/office/powerpoint/2010/main" val="2266744293"/>
      </p:ext>
    </p:extLst>
  </p:cSld>
  <p:clrMap bg1="dk1" tx1="lt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endParaRPr lang="pt-BR" sz="2800" b="1" dirty="0">
              <a:solidFill>
                <a:schemeClr val="tx1">
                  <a:alpha val="80000"/>
                </a:schemeClr>
              </a:solidFill>
            </a:endParaRPr>
          </a:p>
          <a:p>
            <a:pPr algn="just"/>
            <a:endParaRPr lang="pt-BR" sz="2800" b="1" dirty="0">
              <a:solidFill>
                <a:schemeClr val="tx1">
                  <a:alpha val="80000"/>
                </a:schemeClr>
              </a:solidFill>
            </a:endParaRPr>
          </a:p>
          <a:p>
            <a:pPr algn="just"/>
            <a:r>
              <a:rPr lang="pt-BR" sz="2800" b="1" dirty="0">
                <a:solidFill>
                  <a:schemeClr val="tx1">
                    <a:alpha val="80000"/>
                  </a:schemeClr>
                </a:solidFill>
              </a:rPr>
              <a:t>VII</a:t>
            </a:r>
            <a:r>
              <a:rPr lang="pt-BR" sz="2800" dirty="0">
                <a:solidFill>
                  <a:schemeClr val="tx1">
                    <a:alpha val="80000"/>
                  </a:schemeClr>
                </a:solidFill>
              </a:rPr>
              <a:t> - realizar, </a:t>
            </a:r>
            <a:r>
              <a:rPr lang="pt-BR" sz="2800" b="1" dirty="0">
                <a:solidFill>
                  <a:schemeClr val="tx1">
                    <a:alpha val="80000"/>
                  </a:schemeClr>
                </a:solidFill>
              </a:rPr>
              <a:t>no primeiro semestre do ano de eleição</a:t>
            </a:r>
            <a:r>
              <a:rPr lang="pt-BR" sz="2800" dirty="0">
                <a:solidFill>
                  <a:schemeClr val="tx1">
                    <a:alpha val="80000"/>
                  </a:schemeClr>
                </a:solidFill>
              </a:rPr>
              <a:t>, despesas com publicidade dos órgãos públicos federais, estaduais ou municipais, ou das respectivas entidades da administração indireta, que excedam a média dos gastos no primeiro semestre dos três últimos anos que antecedem o pleito;</a:t>
            </a:r>
          </a:p>
          <a:p>
            <a:pPr algn="just"/>
            <a:endParaRPr lang="pt-BR" sz="1900" dirty="0">
              <a:solidFill>
                <a:schemeClr val="tx1">
                  <a:alpha val="80000"/>
                </a:schemeClr>
              </a:solidFill>
            </a:endParaRPr>
          </a:p>
          <a:p>
            <a:pPr marL="342900" indent="-342900" algn="just">
              <a:buFont typeface="Wingdings" panose="05000000000000000000" pitchFamily="2" charset="2"/>
              <a:buChar char="Ø"/>
            </a:pPr>
            <a:endParaRPr lang="pt-BR" sz="2200" b="1" cap="all" dirty="0">
              <a:ln w="3175" cmpd="sng">
                <a:noFill/>
              </a:ln>
              <a:solidFill>
                <a:schemeClr val="tx2"/>
              </a:solidFill>
              <a:latin typeface="+mj-lt"/>
              <a:ea typeface="+mj-ea"/>
              <a:cs typeface="+mj-cs"/>
            </a:endParaRPr>
          </a:p>
          <a:p>
            <a:pPr algn="ctr"/>
            <a:endParaRPr lang="pt-BR" sz="2200" b="1" cap="all" dirty="0">
              <a:ln w="3175" cmpd="sng">
                <a:noFill/>
              </a:ln>
              <a:solidFill>
                <a:schemeClr val="tx2"/>
              </a:solidFill>
              <a:latin typeface="+mj-lt"/>
              <a:ea typeface="+mj-ea"/>
              <a:cs typeface="+mj-cs"/>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343796770"/>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59079" y="703322"/>
            <a:ext cx="10058400" cy="5202178"/>
          </a:xfrm>
        </p:spPr>
        <p:txBody>
          <a:bodyPr>
            <a:normAutofit fontScale="62500" lnSpcReduction="20000"/>
          </a:bodyPr>
          <a:lstStyle/>
          <a:p>
            <a:pPr algn="just"/>
            <a:endParaRPr lang="pt-BR" sz="3800" dirty="0">
              <a:solidFill>
                <a:srgbClr val="0070C0">
                  <a:alpha val="80000"/>
                </a:srgbClr>
              </a:solidFill>
            </a:endParaRPr>
          </a:p>
          <a:p>
            <a:pPr algn="just"/>
            <a:r>
              <a:rPr lang="pt-BR" sz="4200" i="1" dirty="0">
                <a:solidFill>
                  <a:srgbClr val="0070C0">
                    <a:alpha val="80000"/>
                  </a:srgbClr>
                </a:solidFill>
              </a:rPr>
              <a:t>“Eleições 2016. Recursos especiais eleitorais com agravo. Direito eleitoral. Prefeito e vice-prefeito eleitos. Prática de conduta vedada e abuso do poder político. [...] Abuso do poder político 16. </a:t>
            </a:r>
            <a:r>
              <a:rPr lang="pt-BR" sz="4200" b="1" i="1" dirty="0">
                <a:solidFill>
                  <a:srgbClr val="0070C0">
                    <a:alpha val="80000"/>
                  </a:srgbClr>
                </a:solidFill>
              </a:rPr>
              <a:t>Configura abuso do poder político a intensificação atípica de programa de regularização fundiária nos meses anteriores ao pleito, com a realização de eventos para entrega de títulos de direito real de uso pessoalmente pelo prefeito candidato à reeleição. A quebra da rotina administrativa para que a fase mais relevante do programa social fosse realizada às vésperas do pleito, com nítida finalidade eleitoreira, somada à grande repercussão que a conduta atingiu justificam a imposição da sanção de cassação dos diplomas dos candidatos beneficiados</a:t>
            </a:r>
            <a:r>
              <a:rPr lang="pt-BR" sz="4200" i="1" dirty="0">
                <a:solidFill>
                  <a:srgbClr val="0070C0">
                    <a:alpha val="80000"/>
                  </a:srgbClr>
                </a:solidFill>
              </a:rPr>
              <a:t>.[...]"</a:t>
            </a:r>
            <a:r>
              <a:rPr lang="pt-BR" sz="3200" i="1" dirty="0">
                <a:solidFill>
                  <a:schemeClr val="tx1">
                    <a:alpha val="80000"/>
                  </a:schemeClr>
                </a:solidFill>
              </a:rPr>
              <a:t>(</a:t>
            </a:r>
            <a:r>
              <a:rPr lang="pt-BR" sz="3200" dirty="0">
                <a:solidFill>
                  <a:schemeClr val="tx1">
                    <a:alpha val="80000"/>
                  </a:schemeClr>
                </a:solidFill>
              </a:rPr>
              <a:t>Ac. de 23.4.2019 no AI nº 28353, rel. Min. Luís Roberto Barroso.)</a:t>
            </a: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928117184"/>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320040" y="276859"/>
            <a:ext cx="10497439" cy="5628641"/>
          </a:xfrm>
        </p:spPr>
        <p:txBody>
          <a:bodyPr>
            <a:normAutofit fontScale="25000" lnSpcReduction="20000"/>
          </a:bodyPr>
          <a:lstStyle/>
          <a:p>
            <a:pPr algn="just"/>
            <a:endParaRPr lang="pt-BR" sz="2400" dirty="0">
              <a:solidFill>
                <a:srgbClr val="0070C0">
                  <a:alpha val="80000"/>
                </a:srgbClr>
              </a:solidFill>
            </a:endParaRPr>
          </a:p>
          <a:p>
            <a:pPr algn="just"/>
            <a:r>
              <a:rPr lang="pt-BR" sz="10400" i="1" dirty="0">
                <a:solidFill>
                  <a:srgbClr val="0070C0">
                    <a:alpha val="80000"/>
                  </a:srgbClr>
                </a:solidFill>
              </a:rPr>
              <a:t>“Eleições 2016[...] </a:t>
            </a:r>
            <a:r>
              <a:rPr lang="pt-BR" sz="10400" b="1" i="1" dirty="0">
                <a:solidFill>
                  <a:srgbClr val="0070C0">
                    <a:alpha val="80000"/>
                  </a:srgbClr>
                </a:solidFill>
              </a:rPr>
              <a:t>Alcance da lei eleitoral a eventos ocorridos antes da convenção partidária. Liame com as eleições vindouras. Custeio público na aquisição dos bens. Aumento discrepante no ano do pleito. [...] Enaltecimento da gestão. Utilização de bonés e adesivos com a estampa do número e do símbolo de campanha que se confirmou no segundo semestre ante a pretensão de reeleição ao cargo. </a:t>
            </a:r>
            <a:r>
              <a:rPr lang="pt-BR" sz="10400" i="1" dirty="0">
                <a:solidFill>
                  <a:srgbClr val="0070C0">
                    <a:alpha val="80000"/>
                  </a:srgbClr>
                </a:solidFill>
              </a:rPr>
              <a:t>1. Na espécie, a procedência, desde a origem, da ação de investigação judicial eleitoral, com arrimo nos </a:t>
            </a:r>
            <a:r>
              <a:rPr lang="pt-BR" sz="10400" i="1" dirty="0" err="1">
                <a:solidFill>
                  <a:srgbClr val="0070C0">
                    <a:alpha val="80000"/>
                  </a:srgbClr>
                </a:solidFill>
              </a:rPr>
              <a:t>arts</a:t>
            </a:r>
            <a:r>
              <a:rPr lang="pt-BR" sz="10400" i="1" dirty="0">
                <a:solidFill>
                  <a:srgbClr val="0070C0">
                    <a:alpha val="80000"/>
                  </a:srgbClr>
                </a:solidFill>
              </a:rPr>
              <a:t>. 73, § 10, da Lei n. 9.504/97 (conduta vedada) e 22 da LC no 64/90 (abuso de poder), decorreu da distribuição gratuita de cestas básicas na celebração do aniversário da cidade (coincidente com a Sexta-feira Santa), prática que se repetiu na comemoração do Dia do Trabalhador, ocasião em que também houve distribuição de ferramentas agrícolas (enxadas e foices) e sorteio de brindes (eletrodomésticos e cédula de dinheiro). [...]”. </a:t>
            </a:r>
            <a:r>
              <a:rPr lang="pt-BR" sz="6400" dirty="0">
                <a:solidFill>
                  <a:schemeClr val="tx1">
                    <a:alpha val="80000"/>
                  </a:schemeClr>
                </a:solidFill>
              </a:rPr>
              <a:t>(Ac de 19.3.2019, no </a:t>
            </a:r>
            <a:r>
              <a:rPr lang="pt-BR" sz="6400" dirty="0" err="1">
                <a:solidFill>
                  <a:schemeClr val="tx1">
                    <a:alpha val="80000"/>
                  </a:schemeClr>
                </a:solidFill>
              </a:rPr>
              <a:t>REspe</a:t>
            </a:r>
            <a:r>
              <a:rPr lang="pt-BR" sz="6400" dirty="0">
                <a:solidFill>
                  <a:schemeClr val="tx1">
                    <a:alpha val="80000"/>
                  </a:schemeClr>
                </a:solidFill>
              </a:rPr>
              <a:t> 57611, rel. </a:t>
            </a:r>
            <a:r>
              <a:rPr lang="pt-BR" sz="6400" dirty="0" err="1">
                <a:solidFill>
                  <a:schemeClr val="tx1">
                    <a:alpha val="80000"/>
                  </a:schemeClr>
                </a:solidFill>
              </a:rPr>
              <a:t>Min.Tarcísio</a:t>
            </a:r>
            <a:r>
              <a:rPr lang="pt-BR" sz="6400" dirty="0">
                <a:solidFill>
                  <a:schemeClr val="tx1">
                    <a:alpha val="80000"/>
                  </a:schemeClr>
                </a:solidFill>
              </a:rPr>
              <a:t> Vieira de Carvalho)</a:t>
            </a: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835317436"/>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59079" y="703322"/>
            <a:ext cx="10058400" cy="5202178"/>
          </a:xfrm>
        </p:spPr>
        <p:txBody>
          <a:bodyPr>
            <a:normAutofit lnSpcReduction="10000"/>
          </a:bodyPr>
          <a:lstStyle/>
          <a:p>
            <a:pPr algn="just"/>
            <a:endParaRPr lang="pt-BR" sz="2400" dirty="0">
              <a:solidFill>
                <a:srgbClr val="0070C0">
                  <a:alpha val="80000"/>
                </a:srgbClr>
              </a:solidFill>
            </a:endParaRPr>
          </a:p>
          <a:p>
            <a:pPr algn="just"/>
            <a:r>
              <a:rPr lang="pt-BR" sz="2600" i="1" dirty="0">
                <a:solidFill>
                  <a:srgbClr val="0070C0">
                    <a:alpha val="80000"/>
                  </a:srgbClr>
                </a:solidFill>
              </a:rPr>
              <a:t>“Recurso especial eleitoral. Ação de investigação judicial eleitoral. </a:t>
            </a:r>
            <a:r>
              <a:rPr lang="pt-BR" sz="2600" b="1" i="1" dirty="0">
                <a:solidFill>
                  <a:srgbClr val="0070C0">
                    <a:alpha val="80000"/>
                  </a:srgbClr>
                </a:solidFill>
              </a:rPr>
              <a:t>Abuso do poder político. Conduta vedada. Art. 73, § 10, da lei 9.504/97. Uso indevido dos meios de comunicação social. 1. Ficou configurada a prática da conduta vedada prevista no art. 73, § 10, da Lei 9.504/97 e de abuso do poder político, pois a sanção da Lei Municipal n° 2.617/2012, de iniciativa do então prefeito, em ano eleitoral, concedendo a isenção de ITBI a 272 famílias, sem estimativa orçamentária específica, foi suficiente, por si só, para gerar benefício aos moradores, independentemente do registro das escrituras na matrícula dos imóveis.[...]”</a:t>
            </a:r>
            <a:r>
              <a:rPr lang="pt-BR" sz="1800" dirty="0">
                <a:solidFill>
                  <a:schemeClr val="tx1">
                    <a:alpha val="80000"/>
                  </a:schemeClr>
                </a:solidFill>
              </a:rPr>
              <a:t>(Ac de 9.8.2018 no </a:t>
            </a:r>
            <a:r>
              <a:rPr lang="pt-BR" sz="1800" dirty="0" err="1">
                <a:solidFill>
                  <a:schemeClr val="tx1">
                    <a:alpha val="80000"/>
                  </a:schemeClr>
                </a:solidFill>
              </a:rPr>
              <a:t>REspe</a:t>
            </a:r>
            <a:r>
              <a:rPr lang="pt-BR" sz="1800" dirty="0">
                <a:solidFill>
                  <a:schemeClr val="tx1">
                    <a:alpha val="80000"/>
                  </a:schemeClr>
                </a:solidFill>
              </a:rPr>
              <a:t> 82203, rel. Min. Herman Benjamin, red. designado Min. </a:t>
            </a:r>
            <a:r>
              <a:rPr lang="pt-BR" sz="1800" dirty="0" err="1">
                <a:solidFill>
                  <a:schemeClr val="tx1">
                    <a:alpha val="80000"/>
                  </a:schemeClr>
                </a:solidFill>
              </a:rPr>
              <a:t>Admar</a:t>
            </a:r>
            <a:r>
              <a:rPr lang="pt-BR" sz="1800" dirty="0">
                <a:solidFill>
                  <a:schemeClr val="tx1">
                    <a:alpha val="80000"/>
                  </a:schemeClr>
                </a:solidFill>
              </a:rPr>
              <a:t> Gonzaga)</a:t>
            </a: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4024619081"/>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932815" y="703322"/>
            <a:ext cx="10058400" cy="5202178"/>
          </a:xfrm>
        </p:spPr>
        <p:txBody>
          <a:bodyPr>
            <a:normAutofit/>
          </a:bodyPr>
          <a:lstStyle/>
          <a:p>
            <a:pPr algn="just"/>
            <a:endParaRPr lang="pt-BR" sz="2800" b="1" dirty="0">
              <a:solidFill>
                <a:schemeClr val="tx1">
                  <a:alpha val="80000"/>
                </a:schemeClr>
              </a:solidFill>
            </a:endParaRPr>
          </a:p>
          <a:p>
            <a:pPr algn="just"/>
            <a:endParaRPr lang="pt-BR" sz="2800" b="1" dirty="0">
              <a:solidFill>
                <a:schemeClr val="tx1">
                  <a:alpha val="80000"/>
                </a:schemeClr>
              </a:solidFill>
            </a:endParaRPr>
          </a:p>
          <a:p>
            <a:pPr algn="just"/>
            <a:r>
              <a:rPr lang="pt-BR" sz="2800" b="1" dirty="0">
                <a:solidFill>
                  <a:schemeClr val="tx1">
                    <a:alpha val="80000"/>
                  </a:schemeClr>
                </a:solidFill>
              </a:rPr>
              <a:t>Art. 74.  </a:t>
            </a:r>
            <a:r>
              <a:rPr lang="pt-BR" sz="2800" dirty="0">
                <a:solidFill>
                  <a:schemeClr val="tx1">
                    <a:alpha val="80000"/>
                  </a:schemeClr>
                </a:solidFill>
              </a:rPr>
              <a:t>Configura abuso de autoridade, para os fins do disposto no art. 22 da Lei Complementar nº 64, de 18 de maio de 1990, a infringência do disposto no § 1º do art. 37 da Constituição Federal, ficando o responsável, se candidato, sujeito ao cancelamento do registro ou do diploma. </a:t>
            </a:r>
            <a:endParaRPr lang="pt-BR" sz="1900" b="1" dirty="0">
              <a:solidFill>
                <a:srgbClr val="0070C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740683191"/>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455936" y="703322"/>
            <a:ext cx="10535279" cy="5202178"/>
          </a:xfrm>
        </p:spPr>
        <p:txBody>
          <a:bodyPr>
            <a:normAutofit fontScale="85000" lnSpcReduction="20000"/>
          </a:bodyPr>
          <a:lstStyle/>
          <a:p>
            <a:pPr algn="just"/>
            <a:r>
              <a:rPr lang="pt-BR" sz="3100" dirty="0">
                <a:solidFill>
                  <a:srgbClr val="0070C0">
                    <a:alpha val="80000"/>
                  </a:srgbClr>
                </a:solidFill>
              </a:rPr>
              <a:t>“</a:t>
            </a:r>
            <a:r>
              <a:rPr lang="pt-BR" sz="3100" i="1" dirty="0">
                <a:solidFill>
                  <a:srgbClr val="0070C0">
                    <a:alpha val="80000"/>
                  </a:srgbClr>
                </a:solidFill>
              </a:rPr>
              <a:t>Eleições 2014. [...] 4. </a:t>
            </a:r>
            <a:r>
              <a:rPr lang="pt-BR" sz="3100" b="1" i="1" dirty="0">
                <a:solidFill>
                  <a:srgbClr val="0070C0">
                    <a:alpha val="80000"/>
                  </a:srgbClr>
                </a:solidFill>
              </a:rPr>
              <a:t>A adoção de nova logomarca do governo, criada com propósito específico de identificar determinada gestão, pode caracterizar espécie de promoção dos governantes. 5. A criação da nova logomarca, a publicidade realizada em desacordo com o comando constitucional para identificar atos de determinada gestão e a desproporcional concentração de gastos no primeiro semestre do ano da eleição configura abuso do poder político, com gravidade suficiente para atrair as sanções previstas no art. 22, XIV, da LC 64/90. 6. A utilização de dinheiro público para a veiculação de publicidade institucional que não cumpre os ditames do § 1º do art. 37 da Constituição Federal em período pré-eleitoral, que serve precipuamente para a autopromoção do governante, tem gravidade suficiente para atrair a sanção de inelegibilidade. [...]”</a:t>
            </a:r>
            <a:r>
              <a:rPr lang="pt-BR" sz="1500" dirty="0">
                <a:solidFill>
                  <a:schemeClr val="tx1">
                    <a:alpha val="80000"/>
                  </a:schemeClr>
                </a:solidFill>
              </a:rPr>
              <a:t>(Ac de 7.2.2017 no RO nº 138069, rel. Min. Henrique Neves.)</a:t>
            </a: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509817075"/>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932815" y="703322"/>
            <a:ext cx="10058400" cy="5202178"/>
          </a:xfrm>
        </p:spPr>
        <p:txBody>
          <a:bodyPr>
            <a:normAutofit/>
          </a:bodyPr>
          <a:lstStyle/>
          <a:p>
            <a:pPr algn="just">
              <a:spcAft>
                <a:spcPts val="1000"/>
              </a:spcAft>
            </a:pPr>
            <a:r>
              <a:rPr lang="pt-BR" sz="2600" b="1" dirty="0">
                <a:solidFill>
                  <a:schemeClr val="tx1">
                    <a:alpha val="80000"/>
                  </a:schemeClr>
                </a:solidFill>
              </a:rPr>
              <a:t>Art. 75. </a:t>
            </a:r>
            <a:r>
              <a:rPr lang="pt-BR" sz="2600" dirty="0">
                <a:solidFill>
                  <a:schemeClr val="tx1">
                    <a:alpha val="80000"/>
                  </a:schemeClr>
                </a:solidFill>
              </a:rPr>
              <a:t>Nos </a:t>
            </a:r>
            <a:r>
              <a:rPr lang="pt-BR" sz="2600" b="1" dirty="0">
                <a:solidFill>
                  <a:schemeClr val="tx1">
                    <a:alpha val="80000"/>
                  </a:schemeClr>
                </a:solidFill>
              </a:rPr>
              <a:t>três meses que antecederem as eleições</a:t>
            </a:r>
            <a:r>
              <a:rPr lang="pt-BR" sz="2600" dirty="0">
                <a:solidFill>
                  <a:schemeClr val="tx1">
                    <a:alpha val="80000"/>
                  </a:schemeClr>
                </a:solidFill>
              </a:rPr>
              <a:t>, na realização de inaugurações é vedada a contratação de shows artísticos pagos com recursos públicos. </a:t>
            </a:r>
            <a:endParaRPr lang="pt-BR" sz="2600" b="1" dirty="0">
              <a:solidFill>
                <a:srgbClr val="0070C0">
                  <a:alpha val="80000"/>
                </a:srgbClr>
              </a:solidFill>
            </a:endParaRPr>
          </a:p>
          <a:p>
            <a:pPr algn="just">
              <a:spcAft>
                <a:spcPts val="1000"/>
              </a:spcAft>
            </a:pPr>
            <a:r>
              <a:rPr lang="pt-BR" sz="2600" dirty="0">
                <a:solidFill>
                  <a:schemeClr val="tx1">
                    <a:alpha val="80000"/>
                  </a:schemeClr>
                </a:solidFill>
              </a:rPr>
              <a:t>Parágrafo único.  Nos casos de descumprimento do disposto neste artigo, sem prejuízo da suspensão imediata da conduta, o candidato beneficiado, agente público ou não, ficará sujeito à cassação do registro ou do diploma.</a:t>
            </a:r>
          </a:p>
          <a:p>
            <a:pPr>
              <a:spcAft>
                <a:spcPts val="1000"/>
              </a:spcAft>
            </a:pPr>
            <a:endParaRPr lang="pt-BR" sz="2600" b="1" dirty="0">
              <a:solidFill>
                <a:schemeClr val="tx1">
                  <a:alpha val="80000"/>
                </a:schemeClr>
              </a:solidFill>
            </a:endParaRPr>
          </a:p>
          <a:p>
            <a:pPr>
              <a:spcAft>
                <a:spcPts val="1000"/>
              </a:spcAft>
            </a:pPr>
            <a:r>
              <a:rPr lang="pt-BR" sz="2600" b="1" dirty="0">
                <a:solidFill>
                  <a:schemeClr val="tx1">
                    <a:alpha val="80000"/>
                  </a:schemeClr>
                </a:solidFill>
              </a:rPr>
              <a:t>Art. 77.  </a:t>
            </a:r>
            <a:r>
              <a:rPr lang="pt-BR" sz="2600" dirty="0">
                <a:solidFill>
                  <a:schemeClr val="tx1">
                    <a:alpha val="80000"/>
                  </a:schemeClr>
                </a:solidFill>
              </a:rPr>
              <a:t>É proibido a qualquer candidato comparecer, nos </a:t>
            </a:r>
            <a:r>
              <a:rPr lang="pt-BR" sz="2600" b="1" dirty="0">
                <a:solidFill>
                  <a:schemeClr val="tx1">
                    <a:alpha val="80000"/>
                  </a:schemeClr>
                </a:solidFill>
              </a:rPr>
              <a:t>3 (três) meses que precedem o pleito</a:t>
            </a:r>
            <a:r>
              <a:rPr lang="pt-BR" sz="2600" dirty="0">
                <a:solidFill>
                  <a:schemeClr val="tx1">
                    <a:alpha val="80000"/>
                  </a:schemeClr>
                </a:solidFill>
              </a:rPr>
              <a:t>, a inaugurações de obras públicas.</a:t>
            </a:r>
            <a:endParaRPr lang="pt-BR" sz="2600" b="1" dirty="0">
              <a:solidFill>
                <a:srgbClr val="0070C0">
                  <a:alpha val="80000"/>
                </a:srgbClr>
              </a:solidFill>
            </a:endParaRPr>
          </a:p>
          <a:p>
            <a:pPr algn="just"/>
            <a:endParaRPr lang="pt-BR" sz="1900" b="1" dirty="0">
              <a:solidFill>
                <a:srgbClr val="0070C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4061667660"/>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248920" y="548640"/>
            <a:ext cx="10742295" cy="5356860"/>
          </a:xfrm>
        </p:spPr>
        <p:txBody>
          <a:bodyPr>
            <a:normAutofit/>
          </a:bodyPr>
          <a:lstStyle/>
          <a:p>
            <a:pPr algn="ctr"/>
            <a:r>
              <a:rPr lang="pt-BR" sz="2000" b="1" dirty="0">
                <a:solidFill>
                  <a:schemeClr val="tx1">
                    <a:alpha val="80000"/>
                  </a:schemeClr>
                </a:solidFill>
              </a:rPr>
              <a:t>SANÇÕES</a:t>
            </a:r>
          </a:p>
          <a:p>
            <a:pPr algn="ctr"/>
            <a:endParaRPr lang="pt-BR" sz="2000" b="1" dirty="0">
              <a:solidFill>
                <a:schemeClr val="tx1">
                  <a:alpha val="80000"/>
                </a:schemeClr>
              </a:solidFill>
            </a:endParaRPr>
          </a:p>
          <a:p>
            <a:pPr algn="just"/>
            <a:r>
              <a:rPr lang="pt-BR" sz="2000" b="1" dirty="0">
                <a:solidFill>
                  <a:schemeClr val="tx1">
                    <a:alpha val="80000"/>
                  </a:schemeClr>
                </a:solidFill>
              </a:rPr>
              <a:t>Art. 73 (incisos) e § 10:</a:t>
            </a:r>
          </a:p>
          <a:p>
            <a:pPr marL="342900" indent="-342900" algn="just">
              <a:buFont typeface="Arial" panose="020B0604020202020204" pitchFamily="34" charset="0"/>
              <a:buChar char="•"/>
            </a:pPr>
            <a:r>
              <a:rPr lang="pt-BR" sz="2000" dirty="0">
                <a:solidFill>
                  <a:schemeClr val="tx1">
                    <a:alpha val="80000"/>
                  </a:schemeClr>
                </a:solidFill>
                <a:sym typeface="Wingdings" panose="05000000000000000000" pitchFamily="2" charset="2"/>
              </a:rPr>
              <a:t>Multa (</a:t>
            </a:r>
            <a:r>
              <a:rPr lang="pt-BR" sz="2000" dirty="0">
                <a:solidFill>
                  <a:schemeClr val="tx1">
                    <a:alpha val="80000"/>
                  </a:schemeClr>
                </a:solidFill>
              </a:rPr>
              <a:t>art. 73, § 4º, da Lei nº 9.504/97)</a:t>
            </a:r>
            <a:endParaRPr lang="pt-BR" sz="2000" dirty="0">
              <a:solidFill>
                <a:schemeClr val="tx1">
                  <a:alpha val="80000"/>
                </a:schemeClr>
              </a:solidFill>
              <a:sym typeface="Wingdings" panose="05000000000000000000" pitchFamily="2" charset="2"/>
            </a:endParaRPr>
          </a:p>
          <a:p>
            <a:pPr marL="342900" indent="-342900" algn="just">
              <a:buFont typeface="Arial" panose="020B0604020202020204" pitchFamily="34" charset="0"/>
              <a:buChar char="•"/>
            </a:pPr>
            <a:r>
              <a:rPr lang="pt-BR" sz="2000" dirty="0">
                <a:solidFill>
                  <a:schemeClr val="tx1">
                    <a:alpha val="80000"/>
                  </a:schemeClr>
                </a:solidFill>
              </a:rPr>
              <a:t>Cassação do registro ou diploma (art. 73, § 5º, da Lei nº 9.504/97)</a:t>
            </a:r>
          </a:p>
          <a:p>
            <a:pPr algn="just"/>
            <a:endParaRPr lang="pt-BR" sz="2000" dirty="0">
              <a:solidFill>
                <a:schemeClr val="tx1">
                  <a:alpha val="80000"/>
                </a:schemeClr>
              </a:solidFill>
            </a:endParaRPr>
          </a:p>
          <a:p>
            <a:pPr algn="just"/>
            <a:r>
              <a:rPr lang="pt-BR" sz="2000" b="1" dirty="0" err="1">
                <a:solidFill>
                  <a:schemeClr val="tx1">
                    <a:alpha val="80000"/>
                  </a:schemeClr>
                </a:solidFill>
              </a:rPr>
              <a:t>Arts</a:t>
            </a:r>
            <a:r>
              <a:rPr lang="pt-BR" sz="2000" b="1" dirty="0">
                <a:solidFill>
                  <a:schemeClr val="tx1">
                    <a:alpha val="80000"/>
                  </a:schemeClr>
                </a:solidFill>
              </a:rPr>
              <a:t>. 74, 75 e 77:</a:t>
            </a:r>
          </a:p>
          <a:p>
            <a:pPr marL="342900" indent="-342900" algn="just">
              <a:buFont typeface="Arial" panose="020B0604020202020204" pitchFamily="34" charset="0"/>
              <a:buChar char="•"/>
            </a:pPr>
            <a:r>
              <a:rPr lang="pt-BR" sz="2000" dirty="0">
                <a:solidFill>
                  <a:schemeClr val="tx1">
                    <a:alpha val="80000"/>
                  </a:schemeClr>
                </a:solidFill>
              </a:rPr>
              <a:t>Cassação do registro ou diploma (art. 73, § 5º, da Lei nº 9.504/97)</a:t>
            </a:r>
          </a:p>
          <a:p>
            <a:pPr algn="just"/>
            <a:endParaRPr lang="pt-BR" sz="2000" dirty="0">
              <a:solidFill>
                <a:schemeClr val="tx1">
                  <a:alpha val="80000"/>
                </a:schemeClr>
              </a:solidFill>
            </a:endParaRPr>
          </a:p>
          <a:p>
            <a:pPr>
              <a:lnSpc>
                <a:spcPct val="160000"/>
              </a:lnSpc>
              <a:spcBef>
                <a:spcPts val="1200"/>
              </a:spcBef>
              <a:spcAft>
                <a:spcPts val="1200"/>
              </a:spcAft>
            </a:pPr>
            <a:r>
              <a:rPr lang="pt-BR" sz="2000" b="1" dirty="0">
                <a:solidFill>
                  <a:srgbClr val="000000"/>
                </a:solidFill>
                <a:cs typeface="Arial" pitchFamily="34" charset="0"/>
              </a:rPr>
              <a:t>OBS.: </a:t>
            </a:r>
            <a:r>
              <a:rPr lang="pt-BR" sz="2000" dirty="0">
                <a:solidFill>
                  <a:srgbClr val="000000"/>
                </a:solidFill>
                <a:cs typeface="Arial" pitchFamily="34" charset="0"/>
              </a:rPr>
              <a:t>A </a:t>
            </a:r>
            <a:r>
              <a:rPr lang="pt-BR" sz="2000" b="1" dirty="0">
                <a:solidFill>
                  <a:srgbClr val="000000"/>
                </a:solidFill>
                <a:cs typeface="Arial" pitchFamily="34" charset="0"/>
              </a:rPr>
              <a:t>inelegibilidade</a:t>
            </a:r>
            <a:r>
              <a:rPr lang="pt-BR" sz="2000" dirty="0">
                <a:solidFill>
                  <a:srgbClr val="000000"/>
                </a:solidFill>
                <a:cs typeface="Arial" pitchFamily="34" charset="0"/>
              </a:rPr>
              <a:t> apresenta-se como efeito secundário da decisão que julga procedente o pedido (art. 1º, I, alínea </a:t>
            </a:r>
            <a:r>
              <a:rPr lang="pt-BR" sz="2000" i="1" dirty="0">
                <a:solidFill>
                  <a:srgbClr val="000000"/>
                </a:solidFill>
                <a:cs typeface="Arial" pitchFamily="34" charset="0"/>
              </a:rPr>
              <a:t>j</a:t>
            </a:r>
            <a:r>
              <a:rPr lang="pt-BR" sz="2000" dirty="0">
                <a:solidFill>
                  <a:srgbClr val="000000"/>
                </a:solidFill>
                <a:cs typeface="Arial" pitchFamily="34" charset="0"/>
              </a:rPr>
              <a:t>, da LC nº 64/90).</a:t>
            </a:r>
          </a:p>
          <a:p>
            <a:pPr algn="just"/>
            <a:endParaRPr lang="pt-BR" sz="1900" b="1" dirty="0">
              <a:solidFill>
                <a:srgbClr val="0070C0">
                  <a:alpha val="80000"/>
                </a:srgbClr>
              </a:solidFill>
            </a:endParaRPr>
          </a:p>
          <a:p>
            <a:pPr algn="just"/>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
        <p:nvSpPr>
          <p:cNvPr id="7" name="Rectangle 7">
            <a:extLst>
              <a:ext uri="{FF2B5EF4-FFF2-40B4-BE49-F238E27FC236}">
                <a16:creationId xmlns:a16="http://schemas.microsoft.com/office/drawing/2014/main" id="{DEC183BA-62DA-43C2-9834-F9C492C480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8" name="Snip Single Corner Rectangle 17">
            <a:extLst>
              <a:ext uri="{FF2B5EF4-FFF2-40B4-BE49-F238E27FC236}">
                <a16:creationId xmlns:a16="http://schemas.microsoft.com/office/drawing/2014/main" id="{537482F1-C7CC-4C3E-9339-12A2BD20FC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10" name="Subtítulo 2">
            <a:extLst>
              <a:ext uri="{FF2B5EF4-FFF2-40B4-BE49-F238E27FC236}">
                <a16:creationId xmlns:a16="http://schemas.microsoft.com/office/drawing/2014/main" id="{66100B1C-1B46-4FB4-8BB8-A2F9BD9E69D3}"/>
              </a:ext>
            </a:extLst>
          </p:cNvPr>
          <p:cNvSpPr txBox="1">
            <a:spLocks/>
          </p:cNvSpPr>
          <p:nvPr/>
        </p:nvSpPr>
        <p:spPr>
          <a:xfrm>
            <a:off x="455937" y="703322"/>
            <a:ext cx="10050520" cy="5202178"/>
          </a:xfrm>
          <a:prstGeom prst="rect">
            <a:avLst/>
          </a:prstGeom>
        </p:spPr>
        <p:txBody>
          <a:bodyPr vert="horz" lIns="91440" tIns="45720" rIns="91440" bIns="45720" rtlCol="0" anchor="t">
            <a:noAutofit/>
          </a:bodyPr>
          <a:lstStyle>
            <a:lvl1pPr marL="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2100" kern="1200" cap="none">
                <a:solidFill>
                  <a:schemeClr val="bg2">
                    <a:lumMod val="75000"/>
                  </a:schemeClr>
                </a:solidFill>
                <a:effectLst/>
                <a:latin typeface="+mn-lt"/>
                <a:ea typeface="+mn-ea"/>
                <a:cs typeface="+mn-cs"/>
              </a:defRPr>
            </a:lvl1pPr>
            <a:lvl2pPr marL="457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9pPr>
          </a:lstStyle>
          <a:p>
            <a:pPr algn="ctr">
              <a:spcAft>
                <a:spcPts val="1000"/>
              </a:spcAft>
            </a:pPr>
            <a:endParaRPr lang="pt-BR" b="1">
              <a:solidFill>
                <a:srgbClr val="0070C0">
                  <a:alpha val="80000"/>
                </a:srgbClr>
              </a:solidFill>
            </a:endParaRPr>
          </a:p>
          <a:p>
            <a:pPr algn="ctr">
              <a:spcAft>
                <a:spcPts val="1000"/>
              </a:spcAft>
            </a:pPr>
            <a:endParaRPr lang="pt-BR" sz="1900" dirty="0">
              <a:solidFill>
                <a:srgbClr val="0070C0">
                  <a:alpha val="80000"/>
                </a:srgbClr>
              </a:solidFill>
              <a:latin typeface="Century Gothic" panose="020B0502020202020204" pitchFamily="34" charset="0"/>
            </a:endParaRPr>
          </a:p>
        </p:txBody>
      </p:sp>
      <p:pic>
        <p:nvPicPr>
          <p:cNvPr id="12" name="Imagem 11">
            <a:extLst>
              <a:ext uri="{FF2B5EF4-FFF2-40B4-BE49-F238E27FC236}">
                <a16:creationId xmlns:a16="http://schemas.microsoft.com/office/drawing/2014/main" id="{F812AA56-D843-4E41-A92E-3D71377709E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5" name="Imagem 14">
            <a:extLst>
              <a:ext uri="{FF2B5EF4-FFF2-40B4-BE49-F238E27FC236}">
                <a16:creationId xmlns:a16="http://schemas.microsoft.com/office/drawing/2014/main" id="{EB5D8FE2-76DD-4F52-8A4D-3D5A1841D783}"/>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
        <p:nvSpPr>
          <p:cNvPr id="16" name="Título 3">
            <a:extLst>
              <a:ext uri="{FF2B5EF4-FFF2-40B4-BE49-F238E27FC236}">
                <a16:creationId xmlns:a16="http://schemas.microsoft.com/office/drawing/2014/main" id="{49455C11-BE76-4D29-B380-8EE590A59C8B}"/>
              </a:ext>
            </a:extLst>
          </p:cNvPr>
          <p:cNvSpPr txBox="1">
            <a:spLocks/>
          </p:cNvSpPr>
          <p:nvPr/>
        </p:nvSpPr>
        <p:spPr>
          <a:xfrm>
            <a:off x="573741" y="365127"/>
            <a:ext cx="3832796" cy="684306"/>
          </a:xfrm>
          <a:prstGeom prst="rect">
            <a:avLst/>
          </a:prstGeom>
          <a:effectLst/>
        </p:spPr>
        <p:txBody>
          <a:bodyPr vert="horz" lIns="91440" tIns="45720" rIns="91440" bIns="45720" rtlCol="0" anchor="b">
            <a:noAutofit/>
          </a:bodyPr>
          <a:lstStyle>
            <a:lvl1pPr algn="l" defTabSz="457200" rtl="0" eaLnBrk="1" latinLnBrk="0" hangingPunct="1">
              <a:spcBef>
                <a:spcPct val="0"/>
              </a:spcBef>
              <a:buNone/>
              <a:defRPr sz="4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pt-BR" sz="2600" b="1" dirty="0">
                <a:latin typeface="Century Gothic" panose="020B0502020202020204" pitchFamily="34" charset="0"/>
                <a:ea typeface="+mn-ea"/>
                <a:cs typeface="Arial" panose="020B0604020202020204" pitchFamily="34" charset="0"/>
              </a:rPr>
              <a:t>ABUSO DE PODER POLÍTICO</a:t>
            </a:r>
          </a:p>
        </p:txBody>
      </p:sp>
      <p:sp>
        <p:nvSpPr>
          <p:cNvPr id="17" name="Espaço Reservado para Texto 4">
            <a:extLst>
              <a:ext uri="{FF2B5EF4-FFF2-40B4-BE49-F238E27FC236}">
                <a16:creationId xmlns:a16="http://schemas.microsoft.com/office/drawing/2014/main" id="{545C78DF-E83C-4AE7-A11A-DFD35BB392DD}"/>
              </a:ext>
            </a:extLst>
          </p:cNvPr>
          <p:cNvSpPr txBox="1">
            <a:spLocks/>
          </p:cNvSpPr>
          <p:nvPr/>
        </p:nvSpPr>
        <p:spPr>
          <a:xfrm>
            <a:off x="5129784" y="365128"/>
            <a:ext cx="6035336" cy="2225672"/>
          </a:xfrm>
          <a:prstGeom prst="rect">
            <a:avLst/>
          </a:prstGeom>
        </p:spPr>
        <p:txBody>
          <a:bodyPr vert="horz" lIns="91440" tIns="45720" rIns="91440" bIns="45720" rtlCol="0" anchor="t">
            <a:noAutofit/>
          </a:bodyPr>
          <a:lstStyle>
            <a:lvl1pPr marL="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2100" kern="1200" cap="none">
                <a:solidFill>
                  <a:schemeClr val="bg2">
                    <a:lumMod val="75000"/>
                  </a:schemeClr>
                </a:solidFill>
                <a:effectLst/>
                <a:latin typeface="+mn-lt"/>
                <a:ea typeface="+mn-ea"/>
                <a:cs typeface="+mn-cs"/>
              </a:defRPr>
            </a:lvl1pPr>
            <a:lvl2pPr marL="457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9pPr>
          </a:lstStyle>
          <a:p>
            <a:pPr algn="just">
              <a:spcBef>
                <a:spcPts val="0"/>
              </a:spcBef>
            </a:pPr>
            <a:endParaRPr lang="pt-BR" sz="1900" dirty="0">
              <a:solidFill>
                <a:srgbClr val="0070C0">
                  <a:alpha val="80000"/>
                </a:srgbClr>
              </a:solidFill>
              <a:latin typeface="Century Gothic" panose="020B0502020202020204" pitchFamily="34" charset="0"/>
            </a:endParaRPr>
          </a:p>
          <a:p>
            <a:pPr algn="just">
              <a:spcBef>
                <a:spcPts val="0"/>
              </a:spcBef>
            </a:pPr>
            <a:endParaRPr lang="pt-BR" sz="1900" dirty="0">
              <a:solidFill>
                <a:srgbClr val="0070C0">
                  <a:alpha val="80000"/>
                </a:srgbClr>
              </a:solidFill>
              <a:latin typeface="Century Gothic" panose="020B0502020202020204" pitchFamily="34" charset="0"/>
            </a:endParaRPr>
          </a:p>
          <a:p>
            <a:pPr algn="just">
              <a:spcBef>
                <a:spcPts val="0"/>
              </a:spcBef>
            </a:pPr>
            <a:r>
              <a:rPr lang="pt-BR" sz="2600" b="1" dirty="0">
                <a:solidFill>
                  <a:schemeClr val="tx1">
                    <a:alpha val="80000"/>
                  </a:schemeClr>
                </a:solidFill>
                <a:latin typeface="Century Gothic" panose="020B0502020202020204" pitchFamily="34" charset="0"/>
              </a:rPr>
              <a:t>DESVIRTUAMENTO DOS RECURSOS MATERIAIS, HUMANOS, FINANCEIROS E DA COMUNICAÇÃO DA ADMINISTRAÇÃO PÚBLICA</a:t>
            </a:r>
          </a:p>
        </p:txBody>
      </p:sp>
      <p:sp>
        <p:nvSpPr>
          <p:cNvPr id="18" name="Espaço Reservado para Conteúdo 5">
            <a:extLst>
              <a:ext uri="{FF2B5EF4-FFF2-40B4-BE49-F238E27FC236}">
                <a16:creationId xmlns:a16="http://schemas.microsoft.com/office/drawing/2014/main" id="{DA15D741-CB2C-4D96-9109-48BAA8548129}"/>
              </a:ext>
            </a:extLst>
          </p:cNvPr>
          <p:cNvSpPr txBox="1">
            <a:spLocks/>
          </p:cNvSpPr>
          <p:nvPr/>
        </p:nvSpPr>
        <p:spPr>
          <a:xfrm>
            <a:off x="629842" y="1837766"/>
            <a:ext cx="3868340" cy="4351898"/>
          </a:xfrm>
          <a:prstGeom prst="rect">
            <a:avLst/>
          </a:prstGeom>
        </p:spPr>
        <p:txBody>
          <a:bodyPr>
            <a:norm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0" indent="0">
              <a:buFont typeface="Wingdings 3" panose="05040102010807070707" pitchFamily="18" charset="2"/>
              <a:buNone/>
            </a:pPr>
            <a:r>
              <a:rPr lang="pt-BR" sz="2600" b="1" dirty="0">
                <a:solidFill>
                  <a:schemeClr val="tx1"/>
                </a:solidFill>
                <a:latin typeface="Century Gothic" panose="020B0502020202020204" pitchFamily="34" charset="0"/>
                <a:cs typeface="Arial" panose="020B0604020202020204" pitchFamily="34" charset="0"/>
              </a:rPr>
              <a:t>CONDUTAS VEDADAS</a:t>
            </a:r>
            <a:br>
              <a:rPr lang="pt-BR" sz="1600" dirty="0">
                <a:solidFill>
                  <a:schemeClr val="tx1"/>
                </a:solidFill>
                <a:latin typeface="Arial" panose="020B0604020202020204" pitchFamily="34" charset="0"/>
                <a:cs typeface="Arial" panose="020B0604020202020204" pitchFamily="34" charset="0"/>
              </a:rPr>
            </a:br>
            <a:r>
              <a:rPr lang="pt-BR" b="1" dirty="0">
                <a:solidFill>
                  <a:schemeClr val="tx1"/>
                </a:solidFill>
                <a:latin typeface="Century Gothic" panose="020B0502020202020204" pitchFamily="34" charset="0"/>
                <a:cs typeface="Arial" panose="020B0604020202020204" pitchFamily="34" charset="0"/>
              </a:rPr>
              <a:t>(art. 73,74,75 e 77 da Lei 9.504/97)</a:t>
            </a:r>
          </a:p>
        </p:txBody>
      </p:sp>
      <p:sp>
        <p:nvSpPr>
          <p:cNvPr id="19" name="Espaço Reservado para Texto 6">
            <a:extLst>
              <a:ext uri="{FF2B5EF4-FFF2-40B4-BE49-F238E27FC236}">
                <a16:creationId xmlns:a16="http://schemas.microsoft.com/office/drawing/2014/main" id="{4F0056BB-7C5C-434D-92EB-C714069E330D}"/>
              </a:ext>
            </a:extLst>
          </p:cNvPr>
          <p:cNvSpPr txBox="1">
            <a:spLocks/>
          </p:cNvSpPr>
          <p:nvPr/>
        </p:nvSpPr>
        <p:spPr>
          <a:xfrm>
            <a:off x="2684231" y="3538883"/>
            <a:ext cx="7351944" cy="2915256"/>
          </a:xfrm>
          <a:prstGeom prst="rect">
            <a:avLst/>
          </a:prstGeom>
        </p:spPr>
        <p:txBody>
          <a:bodyPr>
            <a:noAutofit/>
          </a:bodyPr>
          <a:lst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a:lstStyle>
          <a:p>
            <a:pPr marL="895350" indent="0" algn="just">
              <a:spcBef>
                <a:spcPts val="0"/>
              </a:spcBef>
              <a:buNone/>
            </a:pPr>
            <a:r>
              <a:rPr lang="pt-BR" sz="2600" b="1" dirty="0">
                <a:solidFill>
                  <a:schemeClr val="tx1">
                    <a:alpha val="80000"/>
                  </a:schemeClr>
                </a:solidFill>
                <a:latin typeface="Century Gothic" panose="020B0502020202020204" pitchFamily="34" charset="0"/>
              </a:rPr>
              <a:t>MULTA (art. 73,§ 4º LE); CASSAÇÃO DO REGISTRO OU DIPLOMA (Art. 73, §5º LE) SUSPENSÃO IMEDIATA DA CONDUTA VEDADA (art. 73, § 4º LE); EXCLUSÃO DO PARTIDO BENEFICIÁRIO DOS RECURSOS DO FUNDO PARTIDÁRIO (art. 73, § 9º LE); ATO DE IMPROBIDADE ADMINISTRATIVA (art. 73, § 7º LE)</a:t>
            </a:r>
          </a:p>
        </p:txBody>
      </p:sp>
      <p:sp>
        <p:nvSpPr>
          <p:cNvPr id="20" name="Seta: para a Direita 19">
            <a:extLst>
              <a:ext uri="{FF2B5EF4-FFF2-40B4-BE49-F238E27FC236}">
                <a16:creationId xmlns:a16="http://schemas.microsoft.com/office/drawing/2014/main" id="{EC2E215A-CC49-45A5-9206-CAFEF58CB09F}"/>
              </a:ext>
            </a:extLst>
          </p:cNvPr>
          <p:cNvSpPr/>
          <p:nvPr/>
        </p:nvSpPr>
        <p:spPr>
          <a:xfrm rot="5400000">
            <a:off x="2242225" y="1172243"/>
            <a:ext cx="60063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1" name="Seta: para a Direita 20">
            <a:extLst>
              <a:ext uri="{FF2B5EF4-FFF2-40B4-BE49-F238E27FC236}">
                <a16:creationId xmlns:a16="http://schemas.microsoft.com/office/drawing/2014/main" id="{AEAEF32B-6151-46B6-A079-6216012DE21A}"/>
              </a:ext>
            </a:extLst>
          </p:cNvPr>
          <p:cNvSpPr/>
          <p:nvPr/>
        </p:nvSpPr>
        <p:spPr>
          <a:xfrm>
            <a:off x="4377987" y="1835448"/>
            <a:ext cx="65442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Seta: para Baixo 21">
            <a:extLst>
              <a:ext uri="{FF2B5EF4-FFF2-40B4-BE49-F238E27FC236}">
                <a16:creationId xmlns:a16="http://schemas.microsoft.com/office/drawing/2014/main" id="{6D549564-A336-4743-86A8-2E93068F7C1B}"/>
              </a:ext>
            </a:extLst>
          </p:cNvPr>
          <p:cNvSpPr/>
          <p:nvPr/>
        </p:nvSpPr>
        <p:spPr>
          <a:xfrm>
            <a:off x="7024862" y="2814533"/>
            <a:ext cx="484632" cy="6409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988313369"/>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380653" y="563461"/>
            <a:ext cx="10058400" cy="5202178"/>
          </a:xfrm>
        </p:spPr>
        <p:txBody>
          <a:bodyPr>
            <a:normAutofit/>
          </a:bodyPr>
          <a:lstStyle/>
          <a:p>
            <a:pPr algn="ctr"/>
            <a:r>
              <a:rPr lang="pt-BR" sz="2600" b="1" cap="all" dirty="0">
                <a:ln w="3175" cmpd="sng">
                  <a:noFill/>
                </a:ln>
                <a:solidFill>
                  <a:schemeClr val="tx2"/>
                </a:solidFill>
                <a:latin typeface="+mj-lt"/>
                <a:ea typeface="+mj-ea"/>
                <a:cs typeface="+mj-cs"/>
              </a:rPr>
              <a:t>PROPAGANDA INSTITUCIONAL EM ANO ELEITORAL: </a:t>
            </a:r>
          </a:p>
          <a:p>
            <a:pPr marL="342900" indent="-342900" algn="just">
              <a:buFont typeface="Arial" panose="020B0604020202020204" pitchFamily="34" charset="0"/>
              <a:buChar char="•"/>
            </a:pPr>
            <a:r>
              <a:rPr lang="pt-BR" sz="2600" dirty="0">
                <a:solidFill>
                  <a:srgbClr val="0070C0">
                    <a:alpha val="80000"/>
                  </a:srgbClr>
                </a:solidFill>
              </a:rPr>
              <a:t>Nos três meses que antecedem o pleito: Proibida (Art. 73, VI, B, da LE);</a:t>
            </a:r>
          </a:p>
          <a:p>
            <a:pPr marL="342900" indent="-342900" algn="just">
              <a:buFont typeface="Arial" panose="020B0604020202020204" pitchFamily="34" charset="0"/>
              <a:buChar char="•"/>
            </a:pPr>
            <a:r>
              <a:rPr lang="pt-BR" sz="2600" dirty="0">
                <a:solidFill>
                  <a:srgbClr val="0070C0">
                    <a:alpha val="80000"/>
                  </a:srgbClr>
                </a:solidFill>
              </a:rPr>
              <a:t>No primeiro semestre: É permitida, mas não pode exceder a média dos gastos no primeiro semestre dos três últimos anos que antecedem o pleito;  </a:t>
            </a:r>
          </a:p>
          <a:p>
            <a:pPr algn="just"/>
            <a:r>
              <a:rPr lang="pt-BR" sz="2600" b="1" cap="all" dirty="0">
                <a:ln w="3175" cmpd="sng">
                  <a:noFill/>
                </a:ln>
                <a:solidFill>
                  <a:schemeClr val="tx2"/>
                </a:solidFill>
              </a:rPr>
              <a:t>Objetivo da norma: </a:t>
            </a:r>
            <a:r>
              <a:rPr lang="pt-BR" sz="2600" dirty="0">
                <a:solidFill>
                  <a:srgbClr val="0070C0">
                    <a:alpha val="80000"/>
                  </a:srgbClr>
                </a:solidFill>
              </a:rPr>
              <a:t>Impedir a intensificação da propaganda em ano eleitoral, com a quebra da igualdade de oportunidade entre os candidatos. </a:t>
            </a:r>
          </a:p>
          <a:p>
            <a:pPr algn="just"/>
            <a:r>
              <a:rPr lang="pt-BR" sz="2600" b="1" cap="all" dirty="0">
                <a:ln w="3175" cmpd="sng">
                  <a:noFill/>
                </a:ln>
                <a:solidFill>
                  <a:schemeClr val="tx2"/>
                </a:solidFill>
              </a:rPr>
              <a:t>CRITÉRIO OBJETIVO: </a:t>
            </a:r>
            <a:r>
              <a:rPr lang="pt-BR" sz="2600" dirty="0">
                <a:solidFill>
                  <a:srgbClr val="0070C0">
                    <a:alpha val="80000"/>
                  </a:srgbClr>
                </a:solidFill>
              </a:rPr>
              <a:t>Independe do conteúdo da propaganda. </a:t>
            </a:r>
          </a:p>
          <a:p>
            <a:pPr marL="342900" indent="-342900" algn="just">
              <a:buFont typeface="Arial" panose="020B0604020202020204" pitchFamily="34" charset="0"/>
              <a:buChar char="•"/>
            </a:pPr>
            <a:endParaRPr lang="pt-BR" sz="2600" dirty="0">
              <a:solidFill>
                <a:srgbClr val="0070C0">
                  <a:alpha val="80000"/>
                </a:srgbClr>
              </a:solidFill>
            </a:endParaRPr>
          </a:p>
          <a:p>
            <a:pPr marL="342900" indent="-342900" algn="just">
              <a:buFont typeface="Wingdings" panose="05000000000000000000" pitchFamily="2" charset="2"/>
              <a:buChar char="Ø"/>
            </a:pPr>
            <a:endParaRPr lang="pt-BR" sz="2600" b="1" cap="all" dirty="0">
              <a:ln w="3175" cmpd="sng">
                <a:noFill/>
              </a:ln>
              <a:solidFill>
                <a:schemeClr val="tx2"/>
              </a:solidFill>
              <a:latin typeface="+mj-lt"/>
              <a:ea typeface="+mj-ea"/>
              <a:cs typeface="+mj-cs"/>
            </a:endParaRPr>
          </a:p>
          <a:p>
            <a:pPr algn="ctr"/>
            <a:endParaRPr lang="pt-BR" sz="2200" b="1" cap="all" dirty="0">
              <a:ln w="3175" cmpd="sng">
                <a:noFill/>
              </a:ln>
              <a:solidFill>
                <a:schemeClr val="tx2"/>
              </a:solidFill>
              <a:latin typeface="+mj-lt"/>
              <a:ea typeface="+mj-ea"/>
              <a:cs typeface="+mj-cs"/>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75267460"/>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endParaRPr lang="pt-BR" sz="2400" dirty="0">
              <a:solidFill>
                <a:srgbClr val="0070C0">
                  <a:alpha val="80000"/>
                </a:srgbClr>
              </a:solidFill>
            </a:endParaRPr>
          </a:p>
          <a:p>
            <a:pPr algn="just"/>
            <a:r>
              <a:rPr lang="pt-BR" sz="2800" dirty="0">
                <a:solidFill>
                  <a:srgbClr val="0070C0">
                    <a:alpha val="80000"/>
                  </a:srgbClr>
                </a:solidFill>
              </a:rPr>
              <a:t>“</a:t>
            </a:r>
            <a:r>
              <a:rPr lang="pt-BR" sz="2800" i="1" dirty="0">
                <a:solidFill>
                  <a:srgbClr val="0070C0">
                    <a:alpha val="80000"/>
                  </a:srgbClr>
                </a:solidFill>
              </a:rPr>
              <a:t>A melhor interpretação da regra do art. 73, VII, da Lei das Eleições, no que tange à definição - para fins eleitorais do que sejam despesas com publicidade -, é no sentido de considerar o momento da liquidação, ou seja, do reconhecimento oficial de que o serviço foi prestado - independentemente de se verificar a data do respectivo empenho ou do pagamento, para fins de aferição dos limites indicados na referida disposição legal.</a:t>
            </a:r>
            <a:r>
              <a:rPr lang="pt-BR" sz="2800" dirty="0">
                <a:solidFill>
                  <a:srgbClr val="0070C0">
                    <a:alpha val="80000"/>
                  </a:srgbClr>
                </a:solidFill>
              </a:rPr>
              <a:t>”</a:t>
            </a:r>
            <a:r>
              <a:rPr lang="pt-BR" sz="2000" dirty="0">
                <a:solidFill>
                  <a:schemeClr val="tx1">
                    <a:alpha val="80000"/>
                  </a:schemeClr>
                </a:solidFill>
              </a:rPr>
              <a:t>(</a:t>
            </a:r>
            <a:r>
              <a:rPr lang="pt-BR" sz="2000" dirty="0" err="1">
                <a:solidFill>
                  <a:schemeClr val="tx1">
                    <a:alpha val="80000"/>
                  </a:schemeClr>
                </a:solidFill>
              </a:rPr>
              <a:t>REspe</a:t>
            </a:r>
            <a:r>
              <a:rPr lang="pt-BR" sz="2000" dirty="0">
                <a:solidFill>
                  <a:schemeClr val="tx1">
                    <a:alpha val="80000"/>
                  </a:schemeClr>
                </a:solidFill>
              </a:rPr>
              <a:t> n° 679-94.2012.6.26.0212/SP - Rel. Min. Henrique Neves da Silva)</a:t>
            </a:r>
          </a:p>
          <a:p>
            <a:pPr algn="just"/>
            <a:endParaRPr lang="pt-BR" sz="2400" dirty="0">
              <a:solidFill>
                <a:srgbClr val="0070C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084103487"/>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endParaRPr lang="pt-BR" sz="2800" b="1" dirty="0">
              <a:solidFill>
                <a:schemeClr val="tx1">
                  <a:alpha val="80000"/>
                </a:schemeClr>
              </a:solidFill>
            </a:endParaRPr>
          </a:p>
          <a:p>
            <a:pPr algn="just"/>
            <a:endParaRPr lang="pt-BR" sz="2800" b="1" dirty="0">
              <a:solidFill>
                <a:schemeClr val="tx1">
                  <a:alpha val="80000"/>
                </a:schemeClr>
              </a:solidFill>
            </a:endParaRPr>
          </a:p>
          <a:p>
            <a:pPr algn="just"/>
            <a:r>
              <a:rPr lang="pt-BR" sz="2800" b="1" dirty="0">
                <a:solidFill>
                  <a:schemeClr val="tx1">
                    <a:alpha val="80000"/>
                  </a:schemeClr>
                </a:solidFill>
              </a:rPr>
              <a:t>VIII </a:t>
            </a:r>
            <a:r>
              <a:rPr lang="pt-BR" sz="2800" dirty="0">
                <a:solidFill>
                  <a:schemeClr val="tx1">
                    <a:alpha val="80000"/>
                  </a:schemeClr>
                </a:solidFill>
              </a:rPr>
              <a:t>- fazer, na circunscrição do pleito, revisão geral da remuneração dos servidores públicos que exceda a recomposição da perda de seu poder aquisitivo ao longo do ano da eleição, a partir do início do prazo estabelecido no art. 7º desta Lei e até a posse dos eleitos.</a:t>
            </a:r>
          </a:p>
          <a:p>
            <a:pPr marL="342900" indent="-342900" algn="just">
              <a:buFont typeface="Arial" panose="020B0604020202020204" pitchFamily="34" charset="0"/>
              <a:buChar char="•"/>
            </a:pPr>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39046030"/>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lnSpcReduction="10000"/>
          </a:bodyPr>
          <a:lstStyle/>
          <a:p>
            <a:pPr algn="just"/>
            <a:endParaRPr lang="pt-BR" sz="2600" dirty="0">
              <a:solidFill>
                <a:srgbClr val="0070C0">
                  <a:alpha val="80000"/>
                </a:srgbClr>
              </a:solidFill>
            </a:endParaRPr>
          </a:p>
          <a:p>
            <a:pPr algn="just"/>
            <a:r>
              <a:rPr lang="pt-BR" sz="2600" dirty="0">
                <a:solidFill>
                  <a:srgbClr val="0070C0">
                    <a:alpha val="80000"/>
                  </a:srgbClr>
                </a:solidFill>
              </a:rPr>
              <a:t>Embora limitada a circunscrição do pleito, o TSE já decidiu que </a:t>
            </a:r>
            <a:r>
              <a:rPr lang="pt-BR" sz="2600" i="1" dirty="0">
                <a:solidFill>
                  <a:srgbClr val="0070C0">
                    <a:alpha val="80000"/>
                  </a:srgbClr>
                </a:solidFill>
              </a:rPr>
              <a:t>“A concessão de benefícios a servidores públicos estaduais nas proximidades das eleições municipais podem caracterizar abuso do poder político, desde que evidenciado, como na hipótese, a possibilidade de haver reflexos na circunscrição do pleito municipal, diante da coincidência de eleitores.</a:t>
            </a:r>
            <a:r>
              <a:rPr lang="pt-BR" sz="2600" dirty="0">
                <a:solidFill>
                  <a:srgbClr val="0070C0">
                    <a:alpha val="80000"/>
                  </a:srgbClr>
                </a:solidFill>
              </a:rPr>
              <a:t>” </a:t>
            </a:r>
            <a:r>
              <a:rPr lang="pt-BR" sz="2600" dirty="0">
                <a:solidFill>
                  <a:schemeClr val="tx1">
                    <a:alpha val="80000"/>
                  </a:schemeClr>
                </a:solidFill>
              </a:rPr>
              <a:t>(</a:t>
            </a:r>
            <a:r>
              <a:rPr lang="pt-BR" sz="2000" dirty="0">
                <a:solidFill>
                  <a:schemeClr val="tx1">
                    <a:alpha val="80000"/>
                  </a:schemeClr>
                </a:solidFill>
              </a:rPr>
              <a:t>Recurso Especial Eleitoral 26.054 – Rel. Min. </a:t>
            </a:r>
            <a:r>
              <a:rPr lang="pt-BR" sz="2000" dirty="0" err="1">
                <a:solidFill>
                  <a:schemeClr val="tx1">
                    <a:alpha val="80000"/>
                  </a:schemeClr>
                </a:solidFill>
              </a:rPr>
              <a:t>Asfor</a:t>
            </a:r>
            <a:r>
              <a:rPr lang="pt-BR" sz="2000" dirty="0">
                <a:solidFill>
                  <a:schemeClr val="tx1">
                    <a:alpha val="80000"/>
                  </a:schemeClr>
                </a:solidFill>
              </a:rPr>
              <a:t> Rocha, j. 08.08.2006</a:t>
            </a:r>
            <a:r>
              <a:rPr lang="pt-BR" sz="2600" dirty="0">
                <a:solidFill>
                  <a:schemeClr val="tx1">
                    <a:alpha val="80000"/>
                  </a:schemeClr>
                </a:solidFill>
              </a:rPr>
              <a:t>)</a:t>
            </a:r>
          </a:p>
          <a:p>
            <a:pPr algn="just"/>
            <a:endParaRPr lang="pt-BR" sz="2600" dirty="0">
              <a:solidFill>
                <a:srgbClr val="0070C0">
                  <a:alpha val="80000"/>
                </a:srgbClr>
              </a:solidFill>
            </a:endParaRPr>
          </a:p>
          <a:p>
            <a:pPr marL="342900" indent="-342900">
              <a:buFont typeface="Arial" panose="020B0604020202020204" pitchFamily="34" charset="0"/>
              <a:buChar char="•"/>
            </a:pPr>
            <a:r>
              <a:rPr lang="pt-BR" sz="2600" b="1" dirty="0">
                <a:solidFill>
                  <a:srgbClr val="0070C0">
                    <a:alpha val="80000"/>
                  </a:srgbClr>
                </a:solidFill>
              </a:rPr>
              <a:t>Período de incidência da conduta vedada</a:t>
            </a:r>
            <a:r>
              <a:rPr lang="pt-BR" sz="2600" dirty="0">
                <a:solidFill>
                  <a:srgbClr val="0070C0">
                    <a:alpha val="80000"/>
                  </a:srgbClr>
                </a:solidFill>
              </a:rPr>
              <a:t>: 180 dias antes da eleição até a posse dos eleitos (Resolução TSE)</a:t>
            </a:r>
          </a:p>
          <a:p>
            <a:pPr marL="342900" indent="-342900" algn="just">
              <a:buFont typeface="Arial" panose="020B0604020202020204" pitchFamily="34" charset="0"/>
              <a:buChar char="•"/>
            </a:pPr>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042861716"/>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endParaRPr lang="pt-BR" i="1" dirty="0"/>
          </a:p>
          <a:p>
            <a:pPr algn="just"/>
            <a:r>
              <a:rPr lang="pt-BR" sz="2700" dirty="0">
                <a:solidFill>
                  <a:srgbClr val="0070C0">
                    <a:alpha val="80000"/>
                  </a:srgbClr>
                </a:solidFill>
              </a:rPr>
              <a:t>“</a:t>
            </a:r>
            <a:r>
              <a:rPr lang="pt-BR" sz="2700" i="1" dirty="0">
                <a:solidFill>
                  <a:srgbClr val="0070C0">
                    <a:alpha val="80000"/>
                  </a:srgbClr>
                </a:solidFill>
              </a:rPr>
              <a:t>Recurso especial. Eleições 2016. Ação de investigação judicial eleitoral. Abuso do poder político. Conduta vedada. Prefeito. Vice-prefeito. [...] 4. As instâncias ordinárias entenderam </a:t>
            </a:r>
            <a:r>
              <a:rPr lang="pt-BR" sz="2700" b="1" i="1" dirty="0">
                <a:solidFill>
                  <a:srgbClr val="0070C0">
                    <a:alpha val="80000"/>
                  </a:srgbClr>
                </a:solidFill>
              </a:rPr>
              <a:t>presente o abuso do poder político em face da edição de lei, de iniciativa do então prefeito, por meio da qual houve recomposição de remuneração que em muito excedeu as perdas inflacionárias e beneficiou 147 servidores</a:t>
            </a:r>
            <a:r>
              <a:rPr lang="pt-BR" sz="2700" i="1" dirty="0">
                <a:solidFill>
                  <a:srgbClr val="0070C0">
                    <a:alpha val="80000"/>
                  </a:srgbClr>
                </a:solidFill>
              </a:rPr>
              <a:t>, conclusão fática irreversível em recurso especial. Manutenção do abuso do poder político.</a:t>
            </a:r>
            <a:r>
              <a:rPr lang="pt-BR" sz="2700" dirty="0">
                <a:solidFill>
                  <a:srgbClr val="0070C0">
                    <a:alpha val="80000"/>
                  </a:srgbClr>
                </a:solidFill>
              </a:rPr>
              <a:t>[...]” </a:t>
            </a:r>
            <a:r>
              <a:rPr lang="pt-BR" sz="2000" dirty="0">
                <a:solidFill>
                  <a:schemeClr val="tx1">
                    <a:alpha val="80000"/>
                  </a:schemeClr>
                </a:solidFill>
              </a:rPr>
              <a:t>(AC de 19.3.2019 no Respe 32372, rel. Min. </a:t>
            </a:r>
            <a:r>
              <a:rPr lang="pt-BR" sz="2000" dirty="0" err="1">
                <a:solidFill>
                  <a:schemeClr val="tx1">
                    <a:alpha val="80000"/>
                  </a:schemeClr>
                </a:solidFill>
              </a:rPr>
              <a:t>Admar</a:t>
            </a:r>
            <a:r>
              <a:rPr lang="pt-BR" sz="2000" dirty="0">
                <a:solidFill>
                  <a:schemeClr val="tx1">
                    <a:alpha val="80000"/>
                  </a:schemeClr>
                </a:solidFill>
              </a:rPr>
              <a:t> Gonzaga)</a:t>
            </a: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718362971"/>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Autofit/>
          </a:bodyPr>
          <a:lstStyle/>
          <a:p>
            <a:pPr algn="just"/>
            <a:r>
              <a:rPr lang="pt-BR" sz="2600" i="1" dirty="0">
                <a:solidFill>
                  <a:srgbClr val="0070C0"/>
                </a:solidFill>
              </a:rPr>
              <a:t>[...] 3. A interpretação estritamente literal do aludido artigo - de modo a entender que revisão geral apta a caracterizar ilícito eleitoral é somente aquela que engloba todos os servidores da circunscrição do pleito - não é a que melhor se coaduna com a finalidade precípua da norma de regência, que é a de proteger a normalidade e a legitimidade do prélio eleitoral da influência do poder político. </a:t>
            </a:r>
            <a:r>
              <a:rPr lang="pt-BR" sz="2600" b="1" i="1" dirty="0">
                <a:solidFill>
                  <a:srgbClr val="0070C0"/>
                </a:solidFill>
              </a:rPr>
              <a:t>Assim, revela-se defeso ao agente público conceder reajuste remuneratório que exceda a recomposição da perda do poder aquisitivo, no período vedado, a servidores que representem quantia significativa dos quadros geridos.</a:t>
            </a:r>
            <a:r>
              <a:rPr lang="pt-BR" sz="2600" dirty="0">
                <a:solidFill>
                  <a:srgbClr val="0070C0"/>
                </a:solidFill>
              </a:rPr>
              <a:t> [...]” </a:t>
            </a:r>
            <a:r>
              <a:rPr lang="pt-BR" sz="2000" dirty="0">
                <a:solidFill>
                  <a:schemeClr val="tx1"/>
                </a:solidFill>
              </a:rPr>
              <a:t>(Ac. De 9.4.2019 no RO nº 763425, rel. Min. João Otávio de Noronha, red. designado Min. </a:t>
            </a:r>
            <a:r>
              <a:rPr lang="pt-BR" sz="2000" dirty="0" err="1">
                <a:solidFill>
                  <a:schemeClr val="tx1"/>
                </a:solidFill>
              </a:rPr>
              <a:t>Tarcisio</a:t>
            </a:r>
            <a:r>
              <a:rPr lang="pt-BR" sz="2000" dirty="0">
                <a:solidFill>
                  <a:schemeClr val="tx1"/>
                </a:solidFill>
              </a:rPr>
              <a:t> Vieira de Carvalho Neto.)</a:t>
            </a:r>
          </a:p>
          <a:p>
            <a:pPr algn="just"/>
            <a:endParaRPr lang="pt-BR" sz="2000" dirty="0">
              <a:solidFill>
                <a:srgbClr val="0070C0"/>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98668856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09127" y="634482"/>
            <a:ext cx="10058400" cy="5202178"/>
          </a:xfrm>
        </p:spPr>
        <p:txBody>
          <a:bodyPr>
            <a:normAutofit/>
          </a:bodyPr>
          <a:lstStyle/>
          <a:p>
            <a:pPr algn="just"/>
            <a:endParaRPr lang="pt-BR" sz="2700" i="1" dirty="0"/>
          </a:p>
          <a:p>
            <a:pPr algn="just"/>
            <a:r>
              <a:rPr lang="pt-BR" sz="2700" i="1" dirty="0">
                <a:solidFill>
                  <a:srgbClr val="0070C0">
                    <a:alpha val="80000"/>
                  </a:srgbClr>
                </a:solidFill>
              </a:rPr>
              <a:t>“[...] Conduta vedada a agente público (Lei das eleições, art. 73, VIII). Abuso de poderes político e de autoridade. Prefeito e vice. [...] 2. No caso sub examine, o Tribunal Regional Eleitoral de Minas Gerais, soberano na análise das provas, assentou que </a:t>
            </a:r>
            <a:r>
              <a:rPr lang="pt-BR" sz="2700" b="1" i="1" dirty="0">
                <a:solidFill>
                  <a:srgbClr val="0070C0">
                    <a:alpha val="80000"/>
                  </a:srgbClr>
                </a:solidFill>
              </a:rPr>
              <a:t>a concessão de aumento e criação de gratificações e outros benefícios aos servidores públicos municipais caracterizou a prática de conduta vedada prevista no art. 73, VIII, da Lei nº 9.504/97, com caráter eleitoreiro e apta a causar o desequilíbrio de oportunidades entre os candidatos a cargos eletivos [...]”</a:t>
            </a:r>
            <a:r>
              <a:rPr lang="pt-BR" sz="2000" i="1" dirty="0">
                <a:solidFill>
                  <a:schemeClr val="tx1">
                    <a:alpha val="80000"/>
                  </a:schemeClr>
                </a:solidFill>
              </a:rPr>
              <a:t>(</a:t>
            </a:r>
            <a:r>
              <a:rPr lang="pt-BR" sz="2000" dirty="0">
                <a:solidFill>
                  <a:schemeClr val="tx1">
                    <a:alpha val="80000"/>
                  </a:schemeClr>
                </a:solidFill>
              </a:rPr>
              <a:t>Ac. de 25.2.2016 no </a:t>
            </a:r>
            <a:r>
              <a:rPr lang="pt-BR" sz="2000" dirty="0" err="1">
                <a:solidFill>
                  <a:schemeClr val="tx1">
                    <a:alpha val="80000"/>
                  </a:schemeClr>
                </a:solidFill>
              </a:rPr>
              <a:t>Agr-AI</a:t>
            </a:r>
            <a:r>
              <a:rPr lang="pt-BR" sz="2000" dirty="0">
                <a:solidFill>
                  <a:schemeClr val="tx1">
                    <a:alpha val="80000"/>
                  </a:schemeClr>
                </a:solidFill>
              </a:rPr>
              <a:t> nº 44856, rel. Min. Luiz </a:t>
            </a:r>
            <a:r>
              <a:rPr lang="pt-BR" sz="2000" dirty="0" err="1">
                <a:solidFill>
                  <a:schemeClr val="tx1">
                    <a:alpha val="80000"/>
                  </a:schemeClr>
                </a:solidFill>
              </a:rPr>
              <a:t>Fux</a:t>
            </a:r>
            <a:r>
              <a:rPr lang="pt-BR" sz="2000" dirty="0">
                <a:solidFill>
                  <a:schemeClr val="tx1">
                    <a:alpha val="80000"/>
                  </a:schemeClr>
                </a:solidFill>
              </a:rPr>
              <a:t>)</a:t>
            </a: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2123650161"/>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10000">
              <a:schemeClr val="bg1">
                <a:tint val="97000"/>
                <a:hueMod val="92000"/>
                <a:satMod val="169000"/>
                <a:lumMod val="164000"/>
              </a:schemeClr>
            </a:gs>
            <a:gs pos="100000">
              <a:schemeClr val="bg1">
                <a:shade val="96000"/>
                <a:satMod val="120000"/>
                <a:lumMod val="90000"/>
              </a:schemeClr>
            </a:gs>
          </a:gsLst>
          <a:lin ang="6120000" scaled="1"/>
        </a:gra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7E134C76-7FB4-4BB7-9322-DD8A4B179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useBgFill="1">
        <p:nvSpPr>
          <p:cNvPr id="11" name="Snip Single Corner Rectangle 17">
            <a:extLst>
              <a:ext uri="{FF2B5EF4-FFF2-40B4-BE49-F238E27FC236}">
                <a16:creationId xmlns:a16="http://schemas.microsoft.com/office/drawing/2014/main" id="{C0C57804-4F33-4D85-AA3E-DA0F214BBD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12188825" cy="6857999"/>
          </a:xfrm>
          <a:prstGeom prst="snip1Rect">
            <a:avLst>
              <a:gd name="adj" fmla="val 50000"/>
            </a:avLst>
          </a:prstGeom>
          <a:ln>
            <a:noFill/>
          </a:ln>
          <a:effectLst/>
        </p:spPr>
        <p:style>
          <a:lnRef idx="2">
            <a:schemeClr val="accent1">
              <a:shade val="50000"/>
            </a:schemeClr>
          </a:lnRef>
          <a:fillRef idx="1003">
            <a:schemeClr val="dk2"/>
          </a:fillRef>
          <a:effectRef idx="0">
            <a:schemeClr val="accent1"/>
          </a:effectRef>
          <a:fontRef idx="minor">
            <a:schemeClr val="lt1"/>
          </a:fontRef>
        </p:style>
        <p:txBody>
          <a:bodyPr wrap="square" rtlCol="0" anchor="ctr">
            <a:noAutofit/>
          </a:bodyPr>
          <a:lstStyle/>
          <a:p>
            <a:pPr algn="ctr"/>
            <a:endParaRPr lang="en-US"/>
          </a:p>
        </p:txBody>
      </p:sp>
      <p:sp>
        <p:nvSpPr>
          <p:cNvPr id="3" name="Subtítulo 2">
            <a:extLst>
              <a:ext uri="{FF2B5EF4-FFF2-40B4-BE49-F238E27FC236}">
                <a16:creationId xmlns:a16="http://schemas.microsoft.com/office/drawing/2014/main" id="{FE9D4700-6050-481F-ABEC-4A89CC8AE6E6}"/>
              </a:ext>
            </a:extLst>
          </p:cNvPr>
          <p:cNvSpPr>
            <a:spLocks noGrp="1"/>
          </p:cNvSpPr>
          <p:nvPr>
            <p:ph type="subTitle" idx="1"/>
          </p:nvPr>
        </p:nvSpPr>
        <p:spPr>
          <a:xfrm>
            <a:off x="759079" y="703322"/>
            <a:ext cx="10058400" cy="5202178"/>
          </a:xfrm>
        </p:spPr>
        <p:txBody>
          <a:bodyPr>
            <a:normAutofit/>
          </a:bodyPr>
          <a:lstStyle/>
          <a:p>
            <a:pPr algn="just"/>
            <a:endParaRPr lang="pt-BR" sz="2800" b="1" dirty="0">
              <a:solidFill>
                <a:schemeClr val="tx1">
                  <a:alpha val="80000"/>
                </a:schemeClr>
              </a:solidFill>
            </a:endParaRPr>
          </a:p>
          <a:p>
            <a:pPr algn="just"/>
            <a:r>
              <a:rPr lang="pt-BR" sz="2800" b="1" dirty="0">
                <a:solidFill>
                  <a:schemeClr val="tx1">
                    <a:alpha val="80000"/>
                  </a:schemeClr>
                </a:solidFill>
              </a:rPr>
              <a:t>§ 10. </a:t>
            </a:r>
            <a:r>
              <a:rPr lang="pt-BR" sz="2800" dirty="0">
                <a:solidFill>
                  <a:schemeClr val="tx1">
                    <a:alpha val="80000"/>
                  </a:schemeClr>
                </a:solidFill>
              </a:rPr>
              <a:t>No ano em que se realizar eleição, fica proibida a distribuição gratuita de bens, valores ou benefícios por parte da Administração Pública, </a:t>
            </a:r>
            <a:r>
              <a:rPr lang="pt-BR" sz="2800" u="sng" dirty="0">
                <a:solidFill>
                  <a:schemeClr val="tx1">
                    <a:alpha val="80000"/>
                  </a:schemeClr>
                </a:solidFill>
              </a:rPr>
              <a:t>exceto nos casos de calamidade pública, de estado de emergência ou de programas sociais autorizados em lei e já em execução orçamentária no exercício anterior</a:t>
            </a:r>
            <a:r>
              <a:rPr lang="pt-BR" sz="2800" dirty="0">
                <a:solidFill>
                  <a:schemeClr val="tx1">
                    <a:alpha val="80000"/>
                  </a:schemeClr>
                </a:solidFill>
              </a:rPr>
              <a:t>, casos em que o Ministério Público poderá promover o acompanhamento de sua execução financeira e administrativa. </a:t>
            </a:r>
            <a:endParaRPr lang="pt-BR" sz="1900" dirty="0">
              <a:solidFill>
                <a:srgbClr val="FF0000">
                  <a:alpha val="80000"/>
                </a:srgbClr>
              </a:solidFill>
            </a:endParaRPr>
          </a:p>
        </p:txBody>
      </p:sp>
      <p:pic>
        <p:nvPicPr>
          <p:cNvPr id="13" name="Imagem 12">
            <a:extLst>
              <a:ext uri="{FF2B5EF4-FFF2-40B4-BE49-F238E27FC236}">
                <a16:creationId xmlns:a16="http://schemas.microsoft.com/office/drawing/2014/main" id="{9A3FEFC5-B443-4192-BBA3-258D4336CE5E}"/>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0039350" y="5905500"/>
            <a:ext cx="1903730" cy="675641"/>
          </a:xfrm>
          <a:prstGeom prst="rect">
            <a:avLst/>
          </a:prstGeom>
        </p:spPr>
      </p:pic>
      <p:pic>
        <p:nvPicPr>
          <p:cNvPr id="14" name="Imagem 13">
            <a:extLst>
              <a:ext uri="{FF2B5EF4-FFF2-40B4-BE49-F238E27FC236}">
                <a16:creationId xmlns:a16="http://schemas.microsoft.com/office/drawing/2014/main" id="{B8AFB3D2-170D-4C26-8299-37B6CA30FF01}"/>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455936" y="5838978"/>
            <a:ext cx="1772359" cy="1021340"/>
          </a:xfrm>
          <a:prstGeom prst="rect">
            <a:avLst/>
          </a:prstGeom>
        </p:spPr>
      </p:pic>
    </p:spTree>
    <p:extLst>
      <p:ext uri="{BB962C8B-B14F-4D97-AF65-F5344CB8AC3E}">
        <p14:creationId xmlns:p14="http://schemas.microsoft.com/office/powerpoint/2010/main" val="1711347185"/>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Fatia">
  <a:themeElements>
    <a:clrScheme name="Fatia">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Fatia">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atia">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922</TotalTime>
  <Words>1663</Words>
  <Application>Microsoft Office PowerPoint</Application>
  <PresentationFormat>Widescreen</PresentationFormat>
  <Paragraphs>57</Paragraphs>
  <Slides>16</Slides>
  <Notes>1</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16</vt:i4>
      </vt:variant>
    </vt:vector>
  </HeadingPairs>
  <TitlesOfParts>
    <vt:vector size="22" baseType="lpstr">
      <vt:lpstr>Arial</vt:lpstr>
      <vt:lpstr>Calibri</vt:lpstr>
      <vt:lpstr>Century Gothic</vt:lpstr>
      <vt:lpstr>Wingdings</vt:lpstr>
      <vt:lpstr>Wingdings 3</vt:lpstr>
      <vt:lpstr>Fatia</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Regras da Lei das Eleições para o último ano de mandato dos Prefeitos e a atuação do MPRJ</dc:title>
  <dc:creator>AMANDA PINTO CARVALHAL</dc:creator>
  <cp:lastModifiedBy>Laura Cristina Maia Costa Ferreira</cp:lastModifiedBy>
  <cp:revision>102</cp:revision>
  <cp:lastPrinted>2019-11-25T20:23:18Z</cp:lastPrinted>
  <dcterms:created xsi:type="dcterms:W3CDTF">2019-11-11T17:39:10Z</dcterms:created>
  <dcterms:modified xsi:type="dcterms:W3CDTF">2019-11-26T20:13:45Z</dcterms:modified>
</cp:coreProperties>
</file>