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8">
  <p:sldMasterIdLst>
    <p:sldMasterId id="2147483726" r:id="rId1"/>
  </p:sldMasterIdLst>
  <p:sldIdLst>
    <p:sldId id="256" r:id="rId2"/>
    <p:sldId id="280" r:id="rId3"/>
    <p:sldId id="287" r:id="rId4"/>
    <p:sldId id="259" r:id="rId5"/>
    <p:sldId id="260" r:id="rId6"/>
    <p:sldId id="285" r:id="rId7"/>
    <p:sldId id="261" r:id="rId8"/>
    <p:sldId id="288" r:id="rId9"/>
    <p:sldId id="262" r:id="rId10"/>
    <p:sldId id="263" r:id="rId11"/>
    <p:sldId id="289" r:id="rId12"/>
    <p:sldId id="264" r:id="rId13"/>
    <p:sldId id="284" r:id="rId14"/>
    <p:sldId id="266" r:id="rId15"/>
    <p:sldId id="267" r:id="rId16"/>
    <p:sldId id="268" r:id="rId17"/>
    <p:sldId id="269" r:id="rId18"/>
    <p:sldId id="286" r:id="rId19"/>
    <p:sldId id="270" r:id="rId20"/>
    <p:sldId id="290" r:id="rId21"/>
    <p:sldId id="272" r:id="rId22"/>
    <p:sldId id="291" r:id="rId23"/>
    <p:sldId id="273" r:id="rId24"/>
    <p:sldId id="292" r:id="rId25"/>
    <p:sldId id="281" r:id="rId26"/>
    <p:sldId id="282" r:id="rId27"/>
    <p:sldId id="274" r:id="rId28"/>
    <p:sldId id="275" r:id="rId29"/>
  </p:sldIdLst>
  <p:sldSz cx="12192000" cy="6858000"/>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25" autoAdjust="0"/>
    <p:restoredTop sz="95232" autoAdjust="0"/>
  </p:normalViewPr>
  <p:slideViewPr>
    <p:cSldViewPr snapToGrid="0">
      <p:cViewPr varScale="1">
        <p:scale>
          <a:sx n="82" d="100"/>
          <a:sy n="82" d="100"/>
        </p:scale>
        <p:origin x="739" y="67"/>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ide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pt-BR"/>
              <a:t>Clique para editar o título Mestre</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a:t>Clique para editar o estilo do subtítulo Mestre</a:t>
            </a:r>
            <a:endParaRPr lang="en-US" dirty="0"/>
          </a:p>
        </p:txBody>
      </p:sp>
      <p:sp>
        <p:nvSpPr>
          <p:cNvPr id="4" name="Date Placeholder 3"/>
          <p:cNvSpPr>
            <a:spLocks noGrp="1"/>
          </p:cNvSpPr>
          <p:nvPr>
            <p:ph type="dt" sz="half" idx="10"/>
          </p:nvPr>
        </p:nvSpPr>
        <p:spPr/>
        <p:txBody>
          <a:bodyPr/>
          <a:lstStyle/>
          <a:p>
            <a:fld id="{A0A832AA-9672-4A2F-B28B-059DF3FA350E}" type="datetimeFigureOut">
              <a:rPr lang="pt-BR" smtClean="0"/>
              <a:t>28/11/2019</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1A0BF857-4371-4083-81ED-9609666BADAF}" type="slidenum">
              <a:rPr lang="pt-BR" smtClean="0"/>
              <a:t>‹nº›</a:t>
            </a:fld>
            <a:endParaRPr lang="pt-BR"/>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99771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Foto Panorâmica com Legend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t-BR"/>
              <a:t>Clique no ícone para adicionar uma imagem</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pt-BR"/>
              <a:t>Clique para editar os estilos de texto Mestres</a:t>
            </a:r>
          </a:p>
        </p:txBody>
      </p:sp>
      <p:sp>
        <p:nvSpPr>
          <p:cNvPr id="3" name="Date Placeholder 2"/>
          <p:cNvSpPr>
            <a:spLocks noGrp="1"/>
          </p:cNvSpPr>
          <p:nvPr>
            <p:ph type="dt" sz="half" idx="10"/>
          </p:nvPr>
        </p:nvSpPr>
        <p:spPr/>
        <p:txBody>
          <a:bodyPr/>
          <a:lstStyle/>
          <a:p>
            <a:fld id="{A0A832AA-9672-4A2F-B28B-059DF3FA350E}" type="datetimeFigureOut">
              <a:rPr lang="pt-BR" smtClean="0"/>
              <a:t>28/11/2019</a:t>
            </a:fld>
            <a:endParaRPr lang="pt-BR"/>
          </a:p>
        </p:txBody>
      </p:sp>
      <p:sp>
        <p:nvSpPr>
          <p:cNvPr id="4" name="Footer Placeholder 3"/>
          <p:cNvSpPr>
            <a:spLocks noGrp="1"/>
          </p:cNvSpPr>
          <p:nvPr>
            <p:ph type="ftr" sz="quarter" idx="11"/>
          </p:nvPr>
        </p:nvSpPr>
        <p:spPr/>
        <p:txBody>
          <a:bodyPr/>
          <a:lstStyle/>
          <a:p>
            <a:endParaRPr lang="pt-BR"/>
          </a:p>
        </p:txBody>
      </p:sp>
      <p:sp>
        <p:nvSpPr>
          <p:cNvPr id="5" name="Slide Number Placeholder 4"/>
          <p:cNvSpPr>
            <a:spLocks noGrp="1"/>
          </p:cNvSpPr>
          <p:nvPr>
            <p:ph type="sldNum" sz="quarter" idx="12"/>
          </p:nvPr>
        </p:nvSpPr>
        <p:spPr/>
        <p:txBody>
          <a:bodyPr/>
          <a:lstStyle/>
          <a:p>
            <a:fld id="{1A0BF857-4371-4083-81ED-9609666BADAF}" type="slidenum">
              <a:rPr lang="pt-BR" smtClean="0"/>
              <a:t>‹nº›</a:t>
            </a:fld>
            <a:endParaRPr lang="pt-BR"/>
          </a:p>
        </p:txBody>
      </p:sp>
    </p:spTree>
    <p:extLst>
      <p:ext uri="{BB962C8B-B14F-4D97-AF65-F5344CB8AC3E}">
        <p14:creationId xmlns:p14="http://schemas.microsoft.com/office/powerpoint/2010/main" val="1875692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ítulo e Legenda">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pt-BR"/>
              <a:t>Clique para editar o título Mestre</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a:t>Clique para editar os estilos de texto Mestres</a:t>
            </a:r>
          </a:p>
        </p:txBody>
      </p:sp>
      <p:sp>
        <p:nvSpPr>
          <p:cNvPr id="4" name="Date Placeholder 3"/>
          <p:cNvSpPr>
            <a:spLocks noGrp="1"/>
          </p:cNvSpPr>
          <p:nvPr>
            <p:ph type="dt" sz="half" idx="10"/>
          </p:nvPr>
        </p:nvSpPr>
        <p:spPr/>
        <p:txBody>
          <a:bodyPr/>
          <a:lstStyle/>
          <a:p>
            <a:fld id="{A0A832AA-9672-4A2F-B28B-059DF3FA350E}" type="datetimeFigureOut">
              <a:rPr lang="pt-BR" smtClean="0"/>
              <a:t>28/11/2019</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1A0BF857-4371-4083-81ED-9609666BADAF}" type="slidenum">
              <a:rPr lang="pt-BR" smtClean="0"/>
              <a:t>‹nº›</a:t>
            </a:fld>
            <a:endParaRPr lang="pt-BR"/>
          </a:p>
        </p:txBody>
      </p:sp>
    </p:spTree>
    <p:extLst>
      <p:ext uri="{BB962C8B-B14F-4D97-AF65-F5344CB8AC3E}">
        <p14:creationId xmlns:p14="http://schemas.microsoft.com/office/powerpoint/2010/main" val="14437813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ção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pt-BR"/>
              <a:t>Clique para editar o título Mestre</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pt-BR"/>
              <a:t>Clique para editar os estilos de texto Mestres</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a:t>Clique para editar os estilos de texto Mestres</a:t>
            </a:r>
          </a:p>
        </p:txBody>
      </p:sp>
      <p:sp>
        <p:nvSpPr>
          <p:cNvPr id="4" name="Date Placeholder 3"/>
          <p:cNvSpPr>
            <a:spLocks noGrp="1"/>
          </p:cNvSpPr>
          <p:nvPr>
            <p:ph type="dt" sz="half" idx="10"/>
          </p:nvPr>
        </p:nvSpPr>
        <p:spPr/>
        <p:txBody>
          <a:bodyPr/>
          <a:lstStyle/>
          <a:p>
            <a:fld id="{A0A832AA-9672-4A2F-B28B-059DF3FA350E}" type="datetimeFigureOut">
              <a:rPr lang="pt-BR" smtClean="0"/>
              <a:t>28/11/2019</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1A0BF857-4371-4083-81ED-9609666BADAF}" type="slidenum">
              <a:rPr lang="pt-BR" smtClean="0"/>
              <a:t>‹nº›</a:t>
            </a:fld>
            <a:endParaRPr lang="pt-BR"/>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34958562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artão de Nome">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pt-BR"/>
              <a:t>Clique para editar o título Mestre</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a:t>Clique para editar os estilos de texto Mestres</a:t>
            </a:r>
          </a:p>
        </p:txBody>
      </p:sp>
      <p:sp>
        <p:nvSpPr>
          <p:cNvPr id="4" name="Date Placeholder 3"/>
          <p:cNvSpPr>
            <a:spLocks noGrp="1"/>
          </p:cNvSpPr>
          <p:nvPr>
            <p:ph type="dt" sz="half" idx="10"/>
          </p:nvPr>
        </p:nvSpPr>
        <p:spPr/>
        <p:txBody>
          <a:bodyPr/>
          <a:lstStyle/>
          <a:p>
            <a:fld id="{A0A832AA-9672-4A2F-B28B-059DF3FA350E}" type="datetimeFigureOut">
              <a:rPr lang="pt-BR" smtClean="0"/>
              <a:t>28/11/2019</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1A0BF857-4371-4083-81ED-9609666BADAF}" type="slidenum">
              <a:rPr lang="pt-BR" smtClean="0"/>
              <a:t>‹nº›</a:t>
            </a:fld>
            <a:endParaRPr lang="pt-BR"/>
          </a:p>
        </p:txBody>
      </p:sp>
    </p:spTree>
    <p:extLst>
      <p:ext uri="{BB962C8B-B14F-4D97-AF65-F5344CB8AC3E}">
        <p14:creationId xmlns:p14="http://schemas.microsoft.com/office/powerpoint/2010/main" val="24278484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itar o Cartão de Nome">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pt-BR"/>
              <a:t>Clique para editar o título Mestre</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pt-BR"/>
              <a:t>Clique para editar os estilos de texto Mestres</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a:t>Clique para editar os estilos de texto Mestres</a:t>
            </a:r>
          </a:p>
        </p:txBody>
      </p:sp>
      <p:sp>
        <p:nvSpPr>
          <p:cNvPr id="4" name="Date Placeholder 3"/>
          <p:cNvSpPr>
            <a:spLocks noGrp="1"/>
          </p:cNvSpPr>
          <p:nvPr>
            <p:ph type="dt" sz="half" idx="10"/>
          </p:nvPr>
        </p:nvSpPr>
        <p:spPr/>
        <p:txBody>
          <a:bodyPr/>
          <a:lstStyle/>
          <a:p>
            <a:fld id="{A0A832AA-9672-4A2F-B28B-059DF3FA350E}" type="datetimeFigureOut">
              <a:rPr lang="pt-BR" smtClean="0"/>
              <a:t>28/11/2019</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1A0BF857-4371-4083-81ED-9609666BADAF}" type="slidenum">
              <a:rPr lang="pt-BR" smtClean="0"/>
              <a:t>‹nº›</a:t>
            </a:fld>
            <a:endParaRPr lang="pt-BR"/>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24161015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Verdadeiro ou Falso">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pt-BR"/>
              <a:t>Clique para editar o título Mestre</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pt-BR"/>
              <a:t>Clique para editar os estilos de texto Mestres</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a:t>Clique para editar os estilos de texto Mestres</a:t>
            </a:r>
          </a:p>
        </p:txBody>
      </p:sp>
      <p:sp>
        <p:nvSpPr>
          <p:cNvPr id="4" name="Date Placeholder 3"/>
          <p:cNvSpPr>
            <a:spLocks noGrp="1"/>
          </p:cNvSpPr>
          <p:nvPr>
            <p:ph type="dt" sz="half" idx="10"/>
          </p:nvPr>
        </p:nvSpPr>
        <p:spPr/>
        <p:txBody>
          <a:bodyPr/>
          <a:lstStyle/>
          <a:p>
            <a:fld id="{A0A832AA-9672-4A2F-B28B-059DF3FA350E}" type="datetimeFigureOut">
              <a:rPr lang="pt-BR" smtClean="0"/>
              <a:t>28/11/2019</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1A0BF857-4371-4083-81ED-9609666BADAF}" type="slidenum">
              <a:rPr lang="pt-BR" smtClean="0"/>
              <a:t>‹nº›</a:t>
            </a:fld>
            <a:endParaRPr lang="pt-BR"/>
          </a:p>
        </p:txBody>
      </p:sp>
    </p:spTree>
    <p:extLst>
      <p:ext uri="{BB962C8B-B14F-4D97-AF65-F5344CB8AC3E}">
        <p14:creationId xmlns:p14="http://schemas.microsoft.com/office/powerpoint/2010/main" val="2126699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pt-BR"/>
              <a:t>Clique para editar o título Mestre</a:t>
            </a:r>
            <a:endParaRPr lang="en-US" dirty="0"/>
          </a:p>
        </p:txBody>
      </p:sp>
      <p:sp>
        <p:nvSpPr>
          <p:cNvPr id="3" name="Vertical Text Placeholder 2"/>
          <p:cNvSpPr>
            <a:spLocks noGrp="1"/>
          </p:cNvSpPr>
          <p:nvPr>
            <p:ph type="body" orient="vert" idx="1"/>
          </p:nvPr>
        </p:nvSpPr>
        <p:spPr/>
        <p:txBody>
          <a:bodyPr vert="eaVert" ancho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A0A832AA-9672-4A2F-B28B-059DF3FA350E}" type="datetimeFigureOut">
              <a:rPr lang="pt-BR" smtClean="0"/>
              <a:t>28/11/2019</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1A0BF857-4371-4083-81ED-9609666BADAF}" type="slidenum">
              <a:rPr lang="pt-BR" smtClean="0"/>
              <a:t>‹nº›</a:t>
            </a:fld>
            <a:endParaRPr lang="pt-BR"/>
          </a:p>
        </p:txBody>
      </p:sp>
    </p:spTree>
    <p:extLst>
      <p:ext uri="{BB962C8B-B14F-4D97-AF65-F5344CB8AC3E}">
        <p14:creationId xmlns:p14="http://schemas.microsoft.com/office/powerpoint/2010/main" val="42113520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pt-BR"/>
              <a:t>Clique para editar o título Mestre</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A0A832AA-9672-4A2F-B28B-059DF3FA350E}" type="datetimeFigureOut">
              <a:rPr lang="pt-BR" smtClean="0"/>
              <a:t>28/11/2019</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1A0BF857-4371-4083-81ED-9609666BADAF}" type="slidenum">
              <a:rPr lang="pt-BR" smtClean="0"/>
              <a:t>‹nº›</a:t>
            </a:fld>
            <a:endParaRPr lang="pt-BR"/>
          </a:p>
        </p:txBody>
      </p:sp>
    </p:spTree>
    <p:extLst>
      <p:ext uri="{BB962C8B-B14F-4D97-AF65-F5344CB8AC3E}">
        <p14:creationId xmlns:p14="http://schemas.microsoft.com/office/powerpoint/2010/main" val="2024531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Content Placeholder 2"/>
          <p:cNvSpPr>
            <a:spLocks noGrp="1"/>
          </p:cNvSpPr>
          <p:nvPr>
            <p:ph idx="1"/>
          </p:nvPr>
        </p:nvSpPr>
        <p:spPr/>
        <p:txBody>
          <a:bodyPr anchor="ct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A0A832AA-9672-4A2F-B28B-059DF3FA350E}" type="datetimeFigureOut">
              <a:rPr lang="pt-BR" smtClean="0"/>
              <a:t>28/11/2019</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1A0BF857-4371-4083-81ED-9609666BADAF}" type="slidenum">
              <a:rPr lang="pt-BR" smtClean="0"/>
              <a:t>‹nº›</a:t>
            </a:fld>
            <a:endParaRPr lang="pt-BR"/>
          </a:p>
        </p:txBody>
      </p:sp>
    </p:spTree>
    <p:extLst>
      <p:ext uri="{BB962C8B-B14F-4D97-AF65-F5344CB8AC3E}">
        <p14:creationId xmlns:p14="http://schemas.microsoft.com/office/powerpoint/2010/main" val="34688179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pt-BR"/>
              <a:t>Clique para editar o título Mestre</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a:t>Clique para editar os estilos de texto Mestres</a:t>
            </a:r>
          </a:p>
        </p:txBody>
      </p:sp>
      <p:sp>
        <p:nvSpPr>
          <p:cNvPr id="4" name="Date Placeholder 3"/>
          <p:cNvSpPr>
            <a:spLocks noGrp="1"/>
          </p:cNvSpPr>
          <p:nvPr>
            <p:ph type="dt" sz="half" idx="10"/>
          </p:nvPr>
        </p:nvSpPr>
        <p:spPr/>
        <p:txBody>
          <a:bodyPr/>
          <a:lstStyle/>
          <a:p>
            <a:fld id="{A0A832AA-9672-4A2F-B28B-059DF3FA350E}" type="datetimeFigureOut">
              <a:rPr lang="pt-BR" smtClean="0"/>
              <a:t>28/11/2019</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1A0BF857-4371-4083-81ED-9609666BADAF}" type="slidenum">
              <a:rPr lang="pt-BR" smtClean="0"/>
              <a:t>‹nº›</a:t>
            </a:fld>
            <a:endParaRPr lang="pt-BR"/>
          </a:p>
        </p:txBody>
      </p:sp>
    </p:spTree>
    <p:extLst>
      <p:ext uri="{BB962C8B-B14F-4D97-AF65-F5344CB8AC3E}">
        <p14:creationId xmlns:p14="http://schemas.microsoft.com/office/powerpoint/2010/main" val="11458677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5" name="Date Placeholder 4"/>
          <p:cNvSpPr>
            <a:spLocks noGrp="1"/>
          </p:cNvSpPr>
          <p:nvPr>
            <p:ph type="dt" sz="half" idx="10"/>
          </p:nvPr>
        </p:nvSpPr>
        <p:spPr/>
        <p:txBody>
          <a:bodyPr/>
          <a:lstStyle/>
          <a:p>
            <a:fld id="{A0A832AA-9672-4A2F-B28B-059DF3FA350E}" type="datetimeFigureOut">
              <a:rPr lang="pt-BR" smtClean="0"/>
              <a:t>28/11/2019</a:t>
            </a:fld>
            <a:endParaRPr lang="pt-BR"/>
          </a:p>
        </p:txBody>
      </p:sp>
      <p:sp>
        <p:nvSpPr>
          <p:cNvPr id="6" name="Footer Placeholder 5"/>
          <p:cNvSpPr>
            <a:spLocks noGrp="1"/>
          </p:cNvSpPr>
          <p:nvPr>
            <p:ph type="ftr" sz="quarter" idx="11"/>
          </p:nvPr>
        </p:nvSpPr>
        <p:spPr/>
        <p:txBody>
          <a:bodyPr/>
          <a:lstStyle/>
          <a:p>
            <a:endParaRPr lang="pt-BR"/>
          </a:p>
        </p:txBody>
      </p:sp>
      <p:sp>
        <p:nvSpPr>
          <p:cNvPr id="7" name="Slide Number Placeholder 6"/>
          <p:cNvSpPr>
            <a:spLocks noGrp="1"/>
          </p:cNvSpPr>
          <p:nvPr>
            <p:ph type="sldNum" sz="quarter" idx="12"/>
          </p:nvPr>
        </p:nvSpPr>
        <p:spPr/>
        <p:txBody>
          <a:bodyPr/>
          <a:lstStyle/>
          <a:p>
            <a:fld id="{1A0BF857-4371-4083-81ED-9609666BADAF}" type="slidenum">
              <a:rPr lang="pt-BR" smtClean="0"/>
              <a:t>‹nº›</a:t>
            </a:fld>
            <a:endParaRPr lang="pt-BR"/>
          </a:p>
        </p:txBody>
      </p:sp>
    </p:spTree>
    <p:extLst>
      <p:ext uri="{BB962C8B-B14F-4D97-AF65-F5344CB8AC3E}">
        <p14:creationId xmlns:p14="http://schemas.microsoft.com/office/powerpoint/2010/main" val="7971254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pt-BR"/>
              <a:t>Clique para editar o título Mestre</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7" name="Date Placeholder 6"/>
          <p:cNvSpPr>
            <a:spLocks noGrp="1"/>
          </p:cNvSpPr>
          <p:nvPr>
            <p:ph type="dt" sz="half" idx="10"/>
          </p:nvPr>
        </p:nvSpPr>
        <p:spPr/>
        <p:txBody>
          <a:bodyPr/>
          <a:lstStyle/>
          <a:p>
            <a:fld id="{A0A832AA-9672-4A2F-B28B-059DF3FA350E}" type="datetimeFigureOut">
              <a:rPr lang="pt-BR" smtClean="0"/>
              <a:t>28/11/2019</a:t>
            </a:fld>
            <a:endParaRPr lang="pt-BR"/>
          </a:p>
        </p:txBody>
      </p:sp>
      <p:sp>
        <p:nvSpPr>
          <p:cNvPr id="8" name="Footer Placeholder 7"/>
          <p:cNvSpPr>
            <a:spLocks noGrp="1"/>
          </p:cNvSpPr>
          <p:nvPr>
            <p:ph type="ftr" sz="quarter" idx="11"/>
          </p:nvPr>
        </p:nvSpPr>
        <p:spPr/>
        <p:txBody>
          <a:bodyPr/>
          <a:lstStyle/>
          <a:p>
            <a:endParaRPr lang="pt-BR"/>
          </a:p>
        </p:txBody>
      </p:sp>
      <p:sp>
        <p:nvSpPr>
          <p:cNvPr id="9" name="Slide Number Placeholder 8"/>
          <p:cNvSpPr>
            <a:spLocks noGrp="1"/>
          </p:cNvSpPr>
          <p:nvPr>
            <p:ph type="sldNum" sz="quarter" idx="12"/>
          </p:nvPr>
        </p:nvSpPr>
        <p:spPr/>
        <p:txBody>
          <a:bodyPr/>
          <a:lstStyle/>
          <a:p>
            <a:fld id="{1A0BF857-4371-4083-81ED-9609666BADAF}" type="slidenum">
              <a:rPr lang="pt-BR" smtClean="0"/>
              <a:t>‹nº›</a:t>
            </a:fld>
            <a:endParaRPr lang="pt-BR"/>
          </a:p>
        </p:txBody>
      </p:sp>
    </p:spTree>
    <p:extLst>
      <p:ext uri="{BB962C8B-B14F-4D97-AF65-F5344CB8AC3E}">
        <p14:creationId xmlns:p14="http://schemas.microsoft.com/office/powerpoint/2010/main" val="19569294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Date Placeholder 2"/>
          <p:cNvSpPr>
            <a:spLocks noGrp="1"/>
          </p:cNvSpPr>
          <p:nvPr>
            <p:ph type="dt" sz="half" idx="10"/>
          </p:nvPr>
        </p:nvSpPr>
        <p:spPr/>
        <p:txBody>
          <a:bodyPr/>
          <a:lstStyle/>
          <a:p>
            <a:fld id="{A0A832AA-9672-4A2F-B28B-059DF3FA350E}" type="datetimeFigureOut">
              <a:rPr lang="pt-BR" smtClean="0"/>
              <a:t>28/11/2019</a:t>
            </a:fld>
            <a:endParaRPr lang="pt-BR"/>
          </a:p>
        </p:txBody>
      </p:sp>
      <p:sp>
        <p:nvSpPr>
          <p:cNvPr id="4" name="Footer Placeholder 3"/>
          <p:cNvSpPr>
            <a:spLocks noGrp="1"/>
          </p:cNvSpPr>
          <p:nvPr>
            <p:ph type="ftr" sz="quarter" idx="11"/>
          </p:nvPr>
        </p:nvSpPr>
        <p:spPr/>
        <p:txBody>
          <a:bodyPr/>
          <a:lstStyle/>
          <a:p>
            <a:endParaRPr lang="pt-BR"/>
          </a:p>
        </p:txBody>
      </p:sp>
      <p:sp>
        <p:nvSpPr>
          <p:cNvPr id="5" name="Slide Number Placeholder 4"/>
          <p:cNvSpPr>
            <a:spLocks noGrp="1"/>
          </p:cNvSpPr>
          <p:nvPr>
            <p:ph type="sldNum" sz="quarter" idx="12"/>
          </p:nvPr>
        </p:nvSpPr>
        <p:spPr/>
        <p:txBody>
          <a:bodyPr/>
          <a:lstStyle/>
          <a:p>
            <a:fld id="{1A0BF857-4371-4083-81ED-9609666BADAF}" type="slidenum">
              <a:rPr lang="pt-BR" smtClean="0"/>
              <a:t>‹nº›</a:t>
            </a:fld>
            <a:endParaRPr lang="pt-BR"/>
          </a:p>
        </p:txBody>
      </p:sp>
    </p:spTree>
    <p:extLst>
      <p:ext uri="{BB962C8B-B14F-4D97-AF65-F5344CB8AC3E}">
        <p14:creationId xmlns:p14="http://schemas.microsoft.com/office/powerpoint/2010/main" val="4346900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A832AA-9672-4A2F-B28B-059DF3FA350E}" type="datetimeFigureOut">
              <a:rPr lang="pt-BR" smtClean="0"/>
              <a:t>28/11/2019</a:t>
            </a:fld>
            <a:endParaRPr lang="pt-BR"/>
          </a:p>
        </p:txBody>
      </p:sp>
      <p:sp>
        <p:nvSpPr>
          <p:cNvPr id="3" name="Footer Placeholder 2"/>
          <p:cNvSpPr>
            <a:spLocks noGrp="1"/>
          </p:cNvSpPr>
          <p:nvPr>
            <p:ph type="ftr" sz="quarter" idx="11"/>
          </p:nvPr>
        </p:nvSpPr>
        <p:spPr/>
        <p:txBody>
          <a:bodyPr/>
          <a:lstStyle/>
          <a:p>
            <a:endParaRPr lang="pt-BR"/>
          </a:p>
        </p:txBody>
      </p:sp>
      <p:sp>
        <p:nvSpPr>
          <p:cNvPr id="4" name="Slide Number Placeholder 3"/>
          <p:cNvSpPr>
            <a:spLocks noGrp="1"/>
          </p:cNvSpPr>
          <p:nvPr>
            <p:ph type="sldNum" sz="quarter" idx="12"/>
          </p:nvPr>
        </p:nvSpPr>
        <p:spPr/>
        <p:txBody>
          <a:bodyPr/>
          <a:lstStyle/>
          <a:p>
            <a:fld id="{1A0BF857-4371-4083-81ED-9609666BADAF}" type="slidenum">
              <a:rPr lang="pt-BR" smtClean="0"/>
              <a:t>‹nº›</a:t>
            </a:fld>
            <a:endParaRPr lang="pt-BR"/>
          </a:p>
        </p:txBody>
      </p:sp>
    </p:spTree>
    <p:extLst>
      <p:ext uri="{BB962C8B-B14F-4D97-AF65-F5344CB8AC3E}">
        <p14:creationId xmlns:p14="http://schemas.microsoft.com/office/powerpoint/2010/main" val="25607841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pt-BR"/>
              <a:t>Clique para editar o título Mestre</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os estilos de texto Mestres</a:t>
            </a:r>
          </a:p>
        </p:txBody>
      </p:sp>
      <p:sp>
        <p:nvSpPr>
          <p:cNvPr id="5" name="Date Placeholder 4"/>
          <p:cNvSpPr>
            <a:spLocks noGrp="1"/>
          </p:cNvSpPr>
          <p:nvPr>
            <p:ph type="dt" sz="half" idx="10"/>
          </p:nvPr>
        </p:nvSpPr>
        <p:spPr/>
        <p:txBody>
          <a:bodyPr/>
          <a:lstStyle/>
          <a:p>
            <a:fld id="{A0A832AA-9672-4A2F-B28B-059DF3FA350E}" type="datetimeFigureOut">
              <a:rPr lang="pt-BR" smtClean="0"/>
              <a:t>28/11/2019</a:t>
            </a:fld>
            <a:endParaRPr lang="pt-BR"/>
          </a:p>
        </p:txBody>
      </p:sp>
      <p:sp>
        <p:nvSpPr>
          <p:cNvPr id="6" name="Footer Placeholder 5"/>
          <p:cNvSpPr>
            <a:spLocks noGrp="1"/>
          </p:cNvSpPr>
          <p:nvPr>
            <p:ph type="ftr" sz="quarter" idx="11"/>
          </p:nvPr>
        </p:nvSpPr>
        <p:spPr/>
        <p:txBody>
          <a:bodyPr/>
          <a:lstStyle/>
          <a:p>
            <a:endParaRPr lang="pt-BR"/>
          </a:p>
        </p:txBody>
      </p:sp>
      <p:sp>
        <p:nvSpPr>
          <p:cNvPr id="7" name="Slide Number Placeholder 6"/>
          <p:cNvSpPr>
            <a:spLocks noGrp="1"/>
          </p:cNvSpPr>
          <p:nvPr>
            <p:ph type="sldNum" sz="quarter" idx="12"/>
          </p:nvPr>
        </p:nvSpPr>
        <p:spPr/>
        <p:txBody>
          <a:bodyPr/>
          <a:lstStyle/>
          <a:p>
            <a:fld id="{1A0BF857-4371-4083-81ED-9609666BADAF}" type="slidenum">
              <a:rPr lang="pt-BR" smtClean="0"/>
              <a:t>‹nº›</a:t>
            </a:fld>
            <a:endParaRPr lang="pt-BR"/>
          </a:p>
        </p:txBody>
      </p:sp>
    </p:spTree>
    <p:extLst>
      <p:ext uri="{BB962C8B-B14F-4D97-AF65-F5344CB8AC3E}">
        <p14:creationId xmlns:p14="http://schemas.microsoft.com/office/powerpoint/2010/main" val="9239023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pt-BR"/>
              <a:t>Clique para editar o título Mestre</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t-BR"/>
              <a:t>Clique no ícone para adicionar uma imagem</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os estilos de texto Mestres</a:t>
            </a:r>
          </a:p>
        </p:txBody>
      </p:sp>
      <p:sp>
        <p:nvSpPr>
          <p:cNvPr id="5" name="Date Placeholder 4"/>
          <p:cNvSpPr>
            <a:spLocks noGrp="1"/>
          </p:cNvSpPr>
          <p:nvPr>
            <p:ph type="dt" sz="half" idx="10"/>
          </p:nvPr>
        </p:nvSpPr>
        <p:spPr/>
        <p:txBody>
          <a:bodyPr/>
          <a:lstStyle/>
          <a:p>
            <a:fld id="{A0A832AA-9672-4A2F-B28B-059DF3FA350E}" type="datetimeFigureOut">
              <a:rPr lang="pt-BR" smtClean="0"/>
              <a:t>28/11/2019</a:t>
            </a:fld>
            <a:endParaRPr lang="pt-BR"/>
          </a:p>
        </p:txBody>
      </p:sp>
      <p:sp>
        <p:nvSpPr>
          <p:cNvPr id="6" name="Footer Placeholder 5"/>
          <p:cNvSpPr>
            <a:spLocks noGrp="1"/>
          </p:cNvSpPr>
          <p:nvPr>
            <p:ph type="ftr" sz="quarter" idx="11"/>
          </p:nvPr>
        </p:nvSpPr>
        <p:spPr/>
        <p:txBody>
          <a:bodyPr/>
          <a:lstStyle/>
          <a:p>
            <a:endParaRPr lang="pt-BR"/>
          </a:p>
        </p:txBody>
      </p:sp>
      <p:sp>
        <p:nvSpPr>
          <p:cNvPr id="7" name="Slide Number Placeholder 6"/>
          <p:cNvSpPr>
            <a:spLocks noGrp="1"/>
          </p:cNvSpPr>
          <p:nvPr>
            <p:ph type="sldNum" sz="quarter" idx="12"/>
          </p:nvPr>
        </p:nvSpPr>
        <p:spPr/>
        <p:txBody>
          <a:bodyPr/>
          <a:lstStyle/>
          <a:p>
            <a:fld id="{1A0BF857-4371-4083-81ED-9609666BADAF}" type="slidenum">
              <a:rPr lang="pt-BR" smtClean="0"/>
              <a:t>‹nº›</a:t>
            </a:fld>
            <a:endParaRPr lang="pt-BR"/>
          </a:p>
        </p:txBody>
      </p:sp>
    </p:spTree>
    <p:extLst>
      <p:ext uri="{BB962C8B-B14F-4D97-AF65-F5344CB8AC3E}">
        <p14:creationId xmlns:p14="http://schemas.microsoft.com/office/powerpoint/2010/main" val="7843372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pt-BR"/>
              <a:t>Clique para editar o título Mestre</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A0A832AA-9672-4A2F-B28B-059DF3FA350E}" type="datetimeFigureOut">
              <a:rPr lang="pt-BR" smtClean="0"/>
              <a:t>28/11/2019</a:t>
            </a:fld>
            <a:endParaRPr lang="pt-BR"/>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pt-BR"/>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1A0BF857-4371-4083-81ED-9609666BADAF}" type="slidenum">
              <a:rPr lang="pt-BR" smtClean="0"/>
              <a:t>‹nº›</a:t>
            </a:fld>
            <a:endParaRPr lang="pt-BR"/>
          </a:p>
        </p:txBody>
      </p:sp>
    </p:spTree>
    <p:extLst>
      <p:ext uri="{BB962C8B-B14F-4D97-AF65-F5344CB8AC3E}">
        <p14:creationId xmlns:p14="http://schemas.microsoft.com/office/powerpoint/2010/main" val="2266744293"/>
      </p:ext>
    </p:extLst>
  </p:cSld>
  <p:clrMap bg1="dk1" tx1="lt1" bg2="dk2" tx2="lt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 id="2147483743"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tse.jus.br/sadJudInteiroTeor/pesquisa/actionGetBinary.do?tribunal=TSE&amp;processoNumero=3706&amp;processoClasse=MS&amp;decisaoData=20080306&amp;decisaoNumero=" TargetMode="Externa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hyperlink" Target="http://inter03.tse.jus.br/sjur-consulta/pages/inteiro-teor-download/decisao.faces?idDecisao=53312&amp;noChache=425705202" TargetMode="External"/><Relationship Id="rId2" Type="http://schemas.openxmlformats.org/officeDocument/2006/relationships/hyperlink" Target="http://inter03.tse.jus.br/sjur-consulta/pages/inteiro-teor-download/decisao.faces?idDecisao=292606&amp;noChache=465724055" TargetMode="Externa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inter03.tse.jus.br/sjur-consulta/pages/inteiro-teor-download/decisao.faces?idDecisao=265563&amp;noChache=-183619026" TargetMode="Externa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1">
                <a:tint val="97000"/>
                <a:hueMod val="92000"/>
                <a:satMod val="169000"/>
                <a:lumMod val="164000"/>
              </a:schemeClr>
            </a:gs>
            <a:gs pos="100000">
              <a:schemeClr val="bg1">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9" name="Rectangle 7">
            <a:extLst>
              <a:ext uri="{FF2B5EF4-FFF2-40B4-BE49-F238E27FC236}">
                <a16:creationId xmlns:a16="http://schemas.microsoft.com/office/drawing/2014/main" id="{7E134C76-7FB4-4BB7-9322-DD8A4B179A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en-US"/>
          </a:p>
        </p:txBody>
      </p:sp>
      <p:sp useBgFill="1">
        <p:nvSpPr>
          <p:cNvPr id="11" name="Snip Single Corner Rectangle 17">
            <a:extLst>
              <a:ext uri="{FF2B5EF4-FFF2-40B4-BE49-F238E27FC236}">
                <a16:creationId xmlns:a16="http://schemas.microsoft.com/office/drawing/2014/main" id="{C0C57804-4F33-4D85-AA3E-DA0F214BBD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12188825" cy="6857999"/>
          </a:xfrm>
          <a:prstGeom prst="snip1Rect">
            <a:avLst>
              <a:gd name="adj" fmla="val 50000"/>
            </a:avLst>
          </a:prstGeom>
          <a:ln>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sp>
        <p:nvSpPr>
          <p:cNvPr id="2" name="Título 1">
            <a:extLst>
              <a:ext uri="{FF2B5EF4-FFF2-40B4-BE49-F238E27FC236}">
                <a16:creationId xmlns:a16="http://schemas.microsoft.com/office/drawing/2014/main" id="{FBE79CEB-1C85-43FF-A27C-C6A0362584D3}"/>
              </a:ext>
            </a:extLst>
          </p:cNvPr>
          <p:cNvSpPr>
            <a:spLocks noGrp="1"/>
          </p:cNvSpPr>
          <p:nvPr>
            <p:ph type="ctrTitle"/>
          </p:nvPr>
        </p:nvSpPr>
        <p:spPr>
          <a:xfrm>
            <a:off x="684212" y="656948"/>
            <a:ext cx="9678988" cy="2334827"/>
          </a:xfrm>
        </p:spPr>
        <p:txBody>
          <a:bodyPr anchor="ctr">
            <a:normAutofit/>
          </a:bodyPr>
          <a:lstStyle/>
          <a:p>
            <a:pPr algn="just"/>
            <a:r>
              <a:rPr lang="pt-BR" sz="4400" b="1" dirty="0">
                <a:solidFill>
                  <a:schemeClr val="tx2"/>
                </a:solidFill>
              </a:rPr>
              <a:t>Regras da Lei das Eleições para o último ano de mandato dos Prefeitos e a atuação do MPRJ</a:t>
            </a:r>
          </a:p>
        </p:txBody>
      </p:sp>
      <p:sp>
        <p:nvSpPr>
          <p:cNvPr id="3" name="Subtítulo 2">
            <a:extLst>
              <a:ext uri="{FF2B5EF4-FFF2-40B4-BE49-F238E27FC236}">
                <a16:creationId xmlns:a16="http://schemas.microsoft.com/office/drawing/2014/main" id="{FE9D4700-6050-481F-ABEC-4A89CC8AE6E6}"/>
              </a:ext>
            </a:extLst>
          </p:cNvPr>
          <p:cNvSpPr>
            <a:spLocks noGrp="1"/>
          </p:cNvSpPr>
          <p:nvPr>
            <p:ph type="subTitle" idx="1"/>
          </p:nvPr>
        </p:nvSpPr>
        <p:spPr>
          <a:xfrm>
            <a:off x="825622" y="3693111"/>
            <a:ext cx="9537578" cy="1935529"/>
          </a:xfrm>
        </p:spPr>
        <p:txBody>
          <a:bodyPr>
            <a:normAutofit/>
          </a:bodyPr>
          <a:lstStyle/>
          <a:p>
            <a:pPr algn="r"/>
            <a:r>
              <a:rPr lang="pt-BR" sz="1800" b="1" dirty="0">
                <a:solidFill>
                  <a:schemeClr val="tx1">
                    <a:alpha val="80000"/>
                  </a:schemeClr>
                </a:solidFill>
              </a:rPr>
              <a:t>Miriam Lahtermaher </a:t>
            </a:r>
          </a:p>
          <a:p>
            <a:pPr algn="r"/>
            <a:r>
              <a:rPr lang="pt-BR" sz="1800" dirty="0">
                <a:solidFill>
                  <a:schemeClr val="tx1">
                    <a:alpha val="80000"/>
                  </a:schemeClr>
                </a:solidFill>
              </a:rPr>
              <a:t>Coordenadora do CAO Eleitoral</a:t>
            </a:r>
          </a:p>
          <a:p>
            <a:pPr algn="r"/>
            <a:r>
              <a:rPr lang="pt-BR" sz="1800" b="1" dirty="0">
                <a:solidFill>
                  <a:schemeClr val="tx1">
                    <a:alpha val="80000"/>
                  </a:schemeClr>
                </a:solidFill>
              </a:rPr>
              <a:t>Laura Cristina Maia Costa Ferreira </a:t>
            </a:r>
          </a:p>
          <a:p>
            <a:pPr algn="r"/>
            <a:r>
              <a:rPr lang="pt-BR" sz="1800" dirty="0">
                <a:solidFill>
                  <a:schemeClr val="tx1">
                    <a:alpha val="80000"/>
                  </a:schemeClr>
                </a:solidFill>
              </a:rPr>
              <a:t>Subcoordenadora do CAO Eleitoral</a:t>
            </a:r>
          </a:p>
        </p:txBody>
      </p:sp>
      <p:pic>
        <p:nvPicPr>
          <p:cNvPr id="13" name="Imagem 12">
            <a:extLst>
              <a:ext uri="{FF2B5EF4-FFF2-40B4-BE49-F238E27FC236}">
                <a16:creationId xmlns:a16="http://schemas.microsoft.com/office/drawing/2014/main" id="{9A3FEFC5-B443-4192-BBA3-258D4336CE5E}"/>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039350" y="5905500"/>
            <a:ext cx="1903730" cy="675641"/>
          </a:xfrm>
          <a:prstGeom prst="rect">
            <a:avLst/>
          </a:prstGeom>
        </p:spPr>
      </p:pic>
      <p:pic>
        <p:nvPicPr>
          <p:cNvPr id="14" name="Imagem 13">
            <a:extLst>
              <a:ext uri="{FF2B5EF4-FFF2-40B4-BE49-F238E27FC236}">
                <a16:creationId xmlns:a16="http://schemas.microsoft.com/office/drawing/2014/main" id="{B8AFB3D2-170D-4C26-8299-37B6CA30FF0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455936" y="5838978"/>
            <a:ext cx="1772359" cy="1021340"/>
          </a:xfrm>
          <a:prstGeom prst="rect">
            <a:avLst/>
          </a:prstGeom>
        </p:spPr>
      </p:pic>
    </p:spTree>
    <p:extLst>
      <p:ext uri="{BB962C8B-B14F-4D97-AF65-F5344CB8AC3E}">
        <p14:creationId xmlns:p14="http://schemas.microsoft.com/office/powerpoint/2010/main" val="332021798"/>
      </p:ext>
    </p:extLst>
  </p:cSld>
  <p:clrMapOvr>
    <a:overrideClrMapping bg1="lt1" tx1="dk1" bg2="lt2" tx2="dk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1">
                <a:tint val="97000"/>
                <a:hueMod val="92000"/>
                <a:satMod val="169000"/>
                <a:lumMod val="164000"/>
              </a:schemeClr>
            </a:gs>
            <a:gs pos="100000">
              <a:schemeClr val="bg1">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9" name="Rectangle 7">
            <a:extLst>
              <a:ext uri="{FF2B5EF4-FFF2-40B4-BE49-F238E27FC236}">
                <a16:creationId xmlns:a16="http://schemas.microsoft.com/office/drawing/2014/main" id="{7E134C76-7FB4-4BB7-9322-DD8A4B179A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en-US"/>
          </a:p>
        </p:txBody>
      </p:sp>
      <p:sp useBgFill="1">
        <p:nvSpPr>
          <p:cNvPr id="11" name="Snip Single Corner Rectangle 17">
            <a:extLst>
              <a:ext uri="{FF2B5EF4-FFF2-40B4-BE49-F238E27FC236}">
                <a16:creationId xmlns:a16="http://schemas.microsoft.com/office/drawing/2014/main" id="{C0C57804-4F33-4D85-AA3E-DA0F214BBD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12188825" cy="6857999"/>
          </a:xfrm>
          <a:prstGeom prst="snip1Rect">
            <a:avLst>
              <a:gd name="adj" fmla="val 50000"/>
            </a:avLst>
          </a:prstGeom>
          <a:ln>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sp>
        <p:nvSpPr>
          <p:cNvPr id="3" name="Subtítulo 2">
            <a:extLst>
              <a:ext uri="{FF2B5EF4-FFF2-40B4-BE49-F238E27FC236}">
                <a16:creationId xmlns:a16="http://schemas.microsoft.com/office/drawing/2014/main" id="{FE9D4700-6050-481F-ABEC-4A89CC8AE6E6}"/>
              </a:ext>
            </a:extLst>
          </p:cNvPr>
          <p:cNvSpPr>
            <a:spLocks noGrp="1"/>
          </p:cNvSpPr>
          <p:nvPr>
            <p:ph type="subTitle" idx="1"/>
          </p:nvPr>
        </p:nvSpPr>
        <p:spPr>
          <a:xfrm>
            <a:off x="709127" y="634482"/>
            <a:ext cx="10058400" cy="5202178"/>
          </a:xfrm>
        </p:spPr>
        <p:txBody>
          <a:bodyPr>
            <a:normAutofit fontScale="92500" lnSpcReduction="10000"/>
          </a:bodyPr>
          <a:lstStyle/>
          <a:p>
            <a:pPr algn="just"/>
            <a:r>
              <a:rPr lang="pt-BR" sz="2600" b="1" dirty="0">
                <a:solidFill>
                  <a:schemeClr val="tx1">
                    <a:alpha val="80000"/>
                  </a:schemeClr>
                </a:solidFill>
              </a:rPr>
              <a:t>IV</a:t>
            </a:r>
            <a:r>
              <a:rPr lang="pt-BR" sz="2600" dirty="0">
                <a:solidFill>
                  <a:schemeClr val="tx1">
                    <a:alpha val="80000"/>
                  </a:schemeClr>
                </a:solidFill>
              </a:rPr>
              <a:t> - fazer ou permitir uso promocional em favor de candidato, partido político ou coligação, de distribuição gratuita de bens e serviços de caráter social custeados ou subvencionados pelo Poder Público;</a:t>
            </a:r>
          </a:p>
          <a:p>
            <a:pPr algn="just"/>
            <a:r>
              <a:rPr lang="pt-BR" sz="2600" b="1" dirty="0">
                <a:solidFill>
                  <a:srgbClr val="0070C0">
                    <a:alpha val="80000"/>
                  </a:srgbClr>
                </a:solidFill>
              </a:rPr>
              <a:t>Não é proibida a mera distribuição gratuita de bens e de programas sociais autorizados em lei e já em execução orçamentária no exercício anterior. Não se exige a paralização da atividade assistencial porventura já desenvolvida anteriormente (art. 73, § 10).</a:t>
            </a:r>
          </a:p>
          <a:p>
            <a:pPr algn="just"/>
            <a:r>
              <a:rPr lang="pt-BR" sz="2600" b="1" dirty="0">
                <a:solidFill>
                  <a:srgbClr val="0070C0">
                    <a:alpha val="80000"/>
                  </a:srgbClr>
                </a:solidFill>
              </a:rPr>
              <a:t>Nos anos eleitorais, os programas sociais de que trata o § 10 não poderão ser executados por entidade nominalmente vinculada a candidato ou por esse mantida (art. 73, § 11).</a:t>
            </a:r>
          </a:p>
          <a:p>
            <a:r>
              <a:rPr lang="pt-BR" sz="1900" b="1" dirty="0">
                <a:solidFill>
                  <a:srgbClr val="0070C0">
                    <a:alpha val="80000"/>
                  </a:srgbClr>
                </a:solidFill>
              </a:rPr>
              <a:t> </a:t>
            </a:r>
          </a:p>
          <a:p>
            <a:pPr algn="just">
              <a:spcAft>
                <a:spcPts val="1200"/>
              </a:spcAft>
            </a:pPr>
            <a:endParaRPr lang="pt-BR" sz="1900" dirty="0">
              <a:solidFill>
                <a:schemeClr val="tx1"/>
              </a:solidFill>
            </a:endParaRPr>
          </a:p>
          <a:p>
            <a:pPr algn="just"/>
            <a:endParaRPr lang="pt-BR" sz="2400" dirty="0">
              <a:solidFill>
                <a:schemeClr val="tx1">
                  <a:alpha val="80000"/>
                </a:schemeClr>
              </a:solidFill>
            </a:endParaRPr>
          </a:p>
        </p:txBody>
      </p:sp>
      <p:pic>
        <p:nvPicPr>
          <p:cNvPr id="13" name="Imagem 12">
            <a:extLst>
              <a:ext uri="{FF2B5EF4-FFF2-40B4-BE49-F238E27FC236}">
                <a16:creationId xmlns:a16="http://schemas.microsoft.com/office/drawing/2014/main" id="{9A3FEFC5-B443-4192-BBA3-258D4336CE5E}"/>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039350" y="5905500"/>
            <a:ext cx="1903730" cy="675641"/>
          </a:xfrm>
          <a:prstGeom prst="rect">
            <a:avLst/>
          </a:prstGeom>
        </p:spPr>
      </p:pic>
      <p:pic>
        <p:nvPicPr>
          <p:cNvPr id="14" name="Imagem 13">
            <a:extLst>
              <a:ext uri="{FF2B5EF4-FFF2-40B4-BE49-F238E27FC236}">
                <a16:creationId xmlns:a16="http://schemas.microsoft.com/office/drawing/2014/main" id="{B8AFB3D2-170D-4C26-8299-37B6CA30FF0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455936" y="5838978"/>
            <a:ext cx="1772359" cy="1021340"/>
          </a:xfrm>
          <a:prstGeom prst="rect">
            <a:avLst/>
          </a:prstGeom>
        </p:spPr>
      </p:pic>
    </p:spTree>
    <p:extLst>
      <p:ext uri="{BB962C8B-B14F-4D97-AF65-F5344CB8AC3E}">
        <p14:creationId xmlns:p14="http://schemas.microsoft.com/office/powerpoint/2010/main" val="2928392430"/>
      </p:ext>
    </p:extLst>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1">
                <a:tint val="97000"/>
                <a:hueMod val="92000"/>
                <a:satMod val="169000"/>
                <a:lumMod val="164000"/>
              </a:schemeClr>
            </a:gs>
            <a:gs pos="100000">
              <a:schemeClr val="bg1">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9" name="Rectangle 7">
            <a:extLst>
              <a:ext uri="{FF2B5EF4-FFF2-40B4-BE49-F238E27FC236}">
                <a16:creationId xmlns:a16="http://schemas.microsoft.com/office/drawing/2014/main" id="{7E134C76-7FB4-4BB7-9322-DD8A4B179A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en-US"/>
          </a:p>
        </p:txBody>
      </p:sp>
      <p:sp useBgFill="1">
        <p:nvSpPr>
          <p:cNvPr id="11" name="Snip Single Corner Rectangle 17">
            <a:extLst>
              <a:ext uri="{FF2B5EF4-FFF2-40B4-BE49-F238E27FC236}">
                <a16:creationId xmlns:a16="http://schemas.microsoft.com/office/drawing/2014/main" id="{C0C57804-4F33-4D85-AA3E-DA0F214BBD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12188825" cy="6857999"/>
          </a:xfrm>
          <a:prstGeom prst="snip1Rect">
            <a:avLst>
              <a:gd name="adj" fmla="val 50000"/>
            </a:avLst>
          </a:prstGeom>
          <a:ln>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sp>
        <p:nvSpPr>
          <p:cNvPr id="3" name="Subtítulo 2">
            <a:extLst>
              <a:ext uri="{FF2B5EF4-FFF2-40B4-BE49-F238E27FC236}">
                <a16:creationId xmlns:a16="http://schemas.microsoft.com/office/drawing/2014/main" id="{FE9D4700-6050-481F-ABEC-4A89CC8AE6E6}"/>
              </a:ext>
            </a:extLst>
          </p:cNvPr>
          <p:cNvSpPr>
            <a:spLocks noGrp="1"/>
          </p:cNvSpPr>
          <p:nvPr>
            <p:ph type="subTitle" idx="1"/>
          </p:nvPr>
        </p:nvSpPr>
        <p:spPr>
          <a:xfrm>
            <a:off x="709127" y="634482"/>
            <a:ext cx="10058400" cy="5202178"/>
          </a:xfrm>
        </p:spPr>
        <p:txBody>
          <a:bodyPr>
            <a:normAutofit lnSpcReduction="10000"/>
          </a:bodyPr>
          <a:lstStyle/>
          <a:p>
            <a:pPr algn="just"/>
            <a:r>
              <a:rPr lang="pt-BR" sz="2600" b="1" dirty="0">
                <a:solidFill>
                  <a:srgbClr val="0070C0">
                    <a:alpha val="80000"/>
                  </a:srgbClr>
                </a:solidFill>
              </a:rPr>
              <a:t>Proíbe-se o uso </a:t>
            </a:r>
            <a:r>
              <a:rPr lang="pt-BR" sz="2600" b="1" u="sng" dirty="0">
                <a:solidFill>
                  <a:srgbClr val="0070C0">
                    <a:alpha val="80000"/>
                  </a:srgbClr>
                </a:solidFill>
              </a:rPr>
              <a:t>promocional</a:t>
            </a:r>
            <a:r>
              <a:rPr lang="pt-BR" sz="2600" b="1" dirty="0">
                <a:solidFill>
                  <a:srgbClr val="0070C0">
                    <a:alpha val="80000"/>
                  </a:srgbClr>
                </a:solidFill>
              </a:rPr>
              <a:t> da atividade (de distribuição de bens ou serviços), em benefício de partido, candidato ou coligação. </a:t>
            </a:r>
          </a:p>
          <a:p>
            <a:pPr algn="just"/>
            <a:r>
              <a:rPr lang="pt-BR" sz="2600" b="1" dirty="0">
                <a:solidFill>
                  <a:srgbClr val="0070C0">
                    <a:alpha val="80000"/>
                  </a:srgbClr>
                </a:solidFill>
              </a:rPr>
              <a:t>Ex.: Entrega de cesta básica com pedido de voto, acompanhada de santinho do candidato.</a:t>
            </a:r>
          </a:p>
          <a:p>
            <a:pPr algn="just"/>
            <a:r>
              <a:rPr lang="pt-BR" sz="2600" b="1" dirty="0">
                <a:solidFill>
                  <a:srgbClr val="0070C0">
                    <a:alpha val="80000"/>
                  </a:srgbClr>
                </a:solidFill>
              </a:rPr>
              <a:t>A expressão “serviços de caráter social” inclui a prestação de serviços médicos e jurídicos pelo poder público. Outrossim, a distribuição gratuita de bens inclui a entrega de material de construção, escolar, medicamentos, vestiários e alimentos. </a:t>
            </a:r>
          </a:p>
          <a:p>
            <a:r>
              <a:rPr lang="pt-BR" sz="2600" b="1" dirty="0">
                <a:solidFill>
                  <a:srgbClr val="0070C0">
                    <a:alpha val="80000"/>
                  </a:srgbClr>
                </a:solidFill>
              </a:rPr>
              <a:t>Trata-se de vedação permanente.</a:t>
            </a:r>
          </a:p>
          <a:p>
            <a:r>
              <a:rPr lang="pt-BR" sz="1900" b="1" dirty="0">
                <a:solidFill>
                  <a:srgbClr val="0070C0">
                    <a:alpha val="80000"/>
                  </a:srgbClr>
                </a:solidFill>
              </a:rPr>
              <a:t> </a:t>
            </a:r>
          </a:p>
          <a:p>
            <a:pPr algn="just">
              <a:spcAft>
                <a:spcPts val="1200"/>
              </a:spcAft>
            </a:pPr>
            <a:endParaRPr lang="pt-BR" sz="1900" dirty="0">
              <a:solidFill>
                <a:schemeClr val="tx1"/>
              </a:solidFill>
            </a:endParaRPr>
          </a:p>
          <a:p>
            <a:pPr algn="just"/>
            <a:endParaRPr lang="pt-BR" sz="2400" dirty="0">
              <a:solidFill>
                <a:schemeClr val="tx1">
                  <a:alpha val="80000"/>
                </a:schemeClr>
              </a:solidFill>
            </a:endParaRPr>
          </a:p>
        </p:txBody>
      </p:sp>
      <p:pic>
        <p:nvPicPr>
          <p:cNvPr id="13" name="Imagem 12">
            <a:extLst>
              <a:ext uri="{FF2B5EF4-FFF2-40B4-BE49-F238E27FC236}">
                <a16:creationId xmlns:a16="http://schemas.microsoft.com/office/drawing/2014/main" id="{9A3FEFC5-B443-4192-BBA3-258D4336CE5E}"/>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039350" y="5905500"/>
            <a:ext cx="1903730" cy="675641"/>
          </a:xfrm>
          <a:prstGeom prst="rect">
            <a:avLst/>
          </a:prstGeom>
        </p:spPr>
      </p:pic>
      <p:pic>
        <p:nvPicPr>
          <p:cNvPr id="14" name="Imagem 13">
            <a:extLst>
              <a:ext uri="{FF2B5EF4-FFF2-40B4-BE49-F238E27FC236}">
                <a16:creationId xmlns:a16="http://schemas.microsoft.com/office/drawing/2014/main" id="{B8AFB3D2-170D-4C26-8299-37B6CA30FF0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455936" y="5838978"/>
            <a:ext cx="1772359" cy="1021340"/>
          </a:xfrm>
          <a:prstGeom prst="rect">
            <a:avLst/>
          </a:prstGeom>
        </p:spPr>
      </p:pic>
    </p:spTree>
    <p:extLst>
      <p:ext uri="{BB962C8B-B14F-4D97-AF65-F5344CB8AC3E}">
        <p14:creationId xmlns:p14="http://schemas.microsoft.com/office/powerpoint/2010/main" val="3995702162"/>
      </p:ext>
    </p:extLst>
  </p:cSld>
  <p:clrMapOvr>
    <a:overrideClrMapping bg1="lt1" tx1="dk1" bg2="lt2" tx2="dk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1">
                <a:tint val="97000"/>
                <a:hueMod val="92000"/>
                <a:satMod val="169000"/>
                <a:lumMod val="164000"/>
              </a:schemeClr>
            </a:gs>
            <a:gs pos="100000">
              <a:schemeClr val="bg1">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9" name="Rectangle 7">
            <a:extLst>
              <a:ext uri="{FF2B5EF4-FFF2-40B4-BE49-F238E27FC236}">
                <a16:creationId xmlns:a16="http://schemas.microsoft.com/office/drawing/2014/main" id="{7E134C76-7FB4-4BB7-9322-DD8A4B179A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en-US"/>
          </a:p>
        </p:txBody>
      </p:sp>
      <p:sp useBgFill="1">
        <p:nvSpPr>
          <p:cNvPr id="11" name="Snip Single Corner Rectangle 17">
            <a:extLst>
              <a:ext uri="{FF2B5EF4-FFF2-40B4-BE49-F238E27FC236}">
                <a16:creationId xmlns:a16="http://schemas.microsoft.com/office/drawing/2014/main" id="{C0C57804-4F33-4D85-AA3E-DA0F214BBD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12188825" cy="6857999"/>
          </a:xfrm>
          <a:prstGeom prst="snip1Rect">
            <a:avLst>
              <a:gd name="adj" fmla="val 50000"/>
            </a:avLst>
          </a:prstGeom>
          <a:ln>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sp>
        <p:nvSpPr>
          <p:cNvPr id="3" name="Subtítulo 2">
            <a:extLst>
              <a:ext uri="{FF2B5EF4-FFF2-40B4-BE49-F238E27FC236}">
                <a16:creationId xmlns:a16="http://schemas.microsoft.com/office/drawing/2014/main" id="{FE9D4700-6050-481F-ABEC-4A89CC8AE6E6}"/>
              </a:ext>
            </a:extLst>
          </p:cNvPr>
          <p:cNvSpPr>
            <a:spLocks noGrp="1"/>
          </p:cNvSpPr>
          <p:nvPr>
            <p:ph type="subTitle" idx="1"/>
          </p:nvPr>
        </p:nvSpPr>
        <p:spPr>
          <a:xfrm>
            <a:off x="452761" y="634482"/>
            <a:ext cx="10212129" cy="5202178"/>
          </a:xfrm>
        </p:spPr>
        <p:txBody>
          <a:bodyPr>
            <a:normAutofit lnSpcReduction="10000"/>
          </a:bodyPr>
          <a:lstStyle/>
          <a:p>
            <a:pPr algn="just"/>
            <a:r>
              <a:rPr lang="pt-BR" sz="2800" b="1" dirty="0">
                <a:solidFill>
                  <a:schemeClr val="tx1">
                    <a:alpha val="80000"/>
                  </a:schemeClr>
                </a:solidFill>
              </a:rPr>
              <a:t>V</a:t>
            </a:r>
            <a:r>
              <a:rPr lang="pt-BR" sz="2800" dirty="0">
                <a:solidFill>
                  <a:schemeClr val="tx1">
                    <a:alpha val="80000"/>
                  </a:schemeClr>
                </a:solidFill>
              </a:rPr>
              <a:t> - nomear, contratar ou de qualquer forma admitir, demitir sem justa causa, suprimir ou readaptar vantagens ou por outros meios dificultar ou impedir o exercício funcional e, ainda, </a:t>
            </a:r>
            <a:r>
              <a:rPr lang="pt-BR" sz="2800" i="1" dirty="0" err="1">
                <a:solidFill>
                  <a:schemeClr val="tx1">
                    <a:alpha val="80000"/>
                  </a:schemeClr>
                </a:solidFill>
              </a:rPr>
              <a:t>ex</a:t>
            </a:r>
            <a:r>
              <a:rPr lang="pt-BR" sz="2800" i="1" dirty="0">
                <a:solidFill>
                  <a:schemeClr val="tx1">
                    <a:alpha val="80000"/>
                  </a:schemeClr>
                </a:solidFill>
              </a:rPr>
              <a:t> </a:t>
            </a:r>
            <a:r>
              <a:rPr lang="pt-BR" sz="2800" i="1" dirty="0" err="1">
                <a:solidFill>
                  <a:schemeClr val="tx1">
                    <a:alpha val="80000"/>
                  </a:schemeClr>
                </a:solidFill>
              </a:rPr>
              <a:t>officio</a:t>
            </a:r>
            <a:r>
              <a:rPr lang="pt-BR" sz="2800" dirty="0">
                <a:solidFill>
                  <a:schemeClr val="tx1">
                    <a:alpha val="80000"/>
                  </a:schemeClr>
                </a:solidFill>
              </a:rPr>
              <a:t>, remover, transferir ou exonerar servidor público, na circunscrição do pleito, nos </a:t>
            </a:r>
            <a:r>
              <a:rPr lang="pt-BR" sz="2800" b="1" dirty="0">
                <a:solidFill>
                  <a:schemeClr val="tx1">
                    <a:alpha val="80000"/>
                  </a:schemeClr>
                </a:solidFill>
              </a:rPr>
              <a:t>três meses que o antecedem e até a posse dos eleitos</a:t>
            </a:r>
            <a:r>
              <a:rPr lang="pt-BR" sz="2800" dirty="0">
                <a:solidFill>
                  <a:schemeClr val="tx1">
                    <a:alpha val="80000"/>
                  </a:schemeClr>
                </a:solidFill>
              </a:rPr>
              <a:t>, sob pena de nulidade de pleno direito, ressalvados:</a:t>
            </a:r>
            <a:endParaRPr lang="pt-BR" sz="2800" dirty="0">
              <a:solidFill>
                <a:schemeClr val="tx1"/>
              </a:solidFill>
            </a:endParaRPr>
          </a:p>
          <a:p>
            <a:pPr algn="just">
              <a:spcAft>
                <a:spcPts val="1200"/>
              </a:spcAft>
            </a:pPr>
            <a:r>
              <a:rPr lang="pt-BR" sz="2800" b="1" dirty="0">
                <a:solidFill>
                  <a:srgbClr val="0070C0">
                    <a:alpha val="80000"/>
                  </a:srgbClr>
                </a:solidFill>
              </a:rPr>
              <a:t>Busca-se evitar perseguições ou favorecimentos indevidos. </a:t>
            </a:r>
          </a:p>
          <a:p>
            <a:pPr algn="just">
              <a:spcAft>
                <a:spcPts val="1200"/>
              </a:spcAft>
            </a:pPr>
            <a:r>
              <a:rPr lang="pt-BR" sz="2800" b="1" dirty="0">
                <a:solidFill>
                  <a:srgbClr val="0070C0">
                    <a:alpha val="80000"/>
                  </a:srgbClr>
                </a:solidFill>
              </a:rPr>
              <a:t>Vedações dirigidas a todos os servidores públicos que mantém vínculo com o poder público. </a:t>
            </a:r>
          </a:p>
          <a:p>
            <a:pPr>
              <a:spcAft>
                <a:spcPts val="1200"/>
              </a:spcAft>
            </a:pPr>
            <a:endParaRPr lang="pt-BR" sz="1900" b="1" dirty="0">
              <a:solidFill>
                <a:srgbClr val="0070C0">
                  <a:alpha val="80000"/>
                </a:srgbClr>
              </a:solidFill>
            </a:endParaRPr>
          </a:p>
          <a:p>
            <a:pPr algn="just"/>
            <a:endParaRPr lang="pt-BR" sz="2400" dirty="0">
              <a:solidFill>
                <a:schemeClr val="tx1">
                  <a:alpha val="80000"/>
                </a:schemeClr>
              </a:solidFill>
            </a:endParaRPr>
          </a:p>
        </p:txBody>
      </p:sp>
      <p:pic>
        <p:nvPicPr>
          <p:cNvPr id="13" name="Imagem 12">
            <a:extLst>
              <a:ext uri="{FF2B5EF4-FFF2-40B4-BE49-F238E27FC236}">
                <a16:creationId xmlns:a16="http://schemas.microsoft.com/office/drawing/2014/main" id="{9A3FEFC5-B443-4192-BBA3-258D4336CE5E}"/>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039350" y="5905500"/>
            <a:ext cx="1903730" cy="675641"/>
          </a:xfrm>
          <a:prstGeom prst="rect">
            <a:avLst/>
          </a:prstGeom>
        </p:spPr>
      </p:pic>
      <p:pic>
        <p:nvPicPr>
          <p:cNvPr id="14" name="Imagem 13">
            <a:extLst>
              <a:ext uri="{FF2B5EF4-FFF2-40B4-BE49-F238E27FC236}">
                <a16:creationId xmlns:a16="http://schemas.microsoft.com/office/drawing/2014/main" id="{B8AFB3D2-170D-4C26-8299-37B6CA30FF0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455936" y="5838978"/>
            <a:ext cx="1772359" cy="1021340"/>
          </a:xfrm>
          <a:prstGeom prst="rect">
            <a:avLst/>
          </a:prstGeom>
        </p:spPr>
      </p:pic>
    </p:spTree>
    <p:extLst>
      <p:ext uri="{BB962C8B-B14F-4D97-AF65-F5344CB8AC3E}">
        <p14:creationId xmlns:p14="http://schemas.microsoft.com/office/powerpoint/2010/main" val="279137238"/>
      </p:ext>
    </p:extLst>
  </p:cSld>
  <p:clrMapOvr>
    <a:overrideClrMapping bg1="lt1" tx1="dk1" bg2="lt2" tx2="dk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1">
                <a:tint val="97000"/>
                <a:hueMod val="92000"/>
                <a:satMod val="169000"/>
                <a:lumMod val="164000"/>
              </a:schemeClr>
            </a:gs>
            <a:gs pos="100000">
              <a:schemeClr val="bg1">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9" name="Rectangle 7">
            <a:extLst>
              <a:ext uri="{FF2B5EF4-FFF2-40B4-BE49-F238E27FC236}">
                <a16:creationId xmlns:a16="http://schemas.microsoft.com/office/drawing/2014/main" id="{7E134C76-7FB4-4BB7-9322-DD8A4B179A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en-US"/>
          </a:p>
        </p:txBody>
      </p:sp>
      <p:sp useBgFill="1">
        <p:nvSpPr>
          <p:cNvPr id="11" name="Snip Single Corner Rectangle 17">
            <a:extLst>
              <a:ext uri="{FF2B5EF4-FFF2-40B4-BE49-F238E27FC236}">
                <a16:creationId xmlns:a16="http://schemas.microsoft.com/office/drawing/2014/main" id="{C0C57804-4F33-4D85-AA3E-DA0F214BBD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12188825" cy="6857999"/>
          </a:xfrm>
          <a:prstGeom prst="snip1Rect">
            <a:avLst>
              <a:gd name="adj" fmla="val 50000"/>
            </a:avLst>
          </a:prstGeom>
          <a:ln>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sp>
        <p:nvSpPr>
          <p:cNvPr id="3" name="Subtítulo 2">
            <a:extLst>
              <a:ext uri="{FF2B5EF4-FFF2-40B4-BE49-F238E27FC236}">
                <a16:creationId xmlns:a16="http://schemas.microsoft.com/office/drawing/2014/main" id="{FE9D4700-6050-481F-ABEC-4A89CC8AE6E6}"/>
              </a:ext>
            </a:extLst>
          </p:cNvPr>
          <p:cNvSpPr>
            <a:spLocks noGrp="1"/>
          </p:cNvSpPr>
          <p:nvPr>
            <p:ph type="subTitle" idx="1"/>
          </p:nvPr>
        </p:nvSpPr>
        <p:spPr>
          <a:xfrm>
            <a:off x="709127" y="634482"/>
            <a:ext cx="10058400" cy="5202178"/>
          </a:xfrm>
        </p:spPr>
        <p:txBody>
          <a:bodyPr>
            <a:noAutofit/>
          </a:bodyPr>
          <a:lstStyle/>
          <a:p>
            <a:pPr algn="just">
              <a:spcAft>
                <a:spcPts val="1200"/>
              </a:spcAft>
            </a:pPr>
            <a:r>
              <a:rPr lang="pt-BR" sz="2600" b="1" dirty="0">
                <a:solidFill>
                  <a:srgbClr val="0070C0">
                    <a:alpha val="80000"/>
                  </a:srgbClr>
                </a:solidFill>
              </a:rPr>
              <a:t>Excepciona-se os terceirizados. TSE </a:t>
            </a:r>
            <a:r>
              <a:rPr lang="pt-BR" sz="2600" b="1" dirty="0">
                <a:solidFill>
                  <a:srgbClr val="0070C0">
                    <a:alpha val="80000"/>
                  </a:srgbClr>
                </a:solidFill>
                <a:sym typeface="Wingdings" panose="05000000000000000000" pitchFamily="2" charset="2"/>
              </a:rPr>
              <a:t> </a:t>
            </a:r>
            <a:r>
              <a:rPr lang="pt-BR" sz="2600" b="1" dirty="0">
                <a:solidFill>
                  <a:srgbClr val="0070C0">
                    <a:alpha val="80000"/>
                  </a:srgbClr>
                </a:solidFill>
              </a:rPr>
              <a:t>Recurso Ordinário nº 2233 de 2009. </a:t>
            </a:r>
          </a:p>
          <a:p>
            <a:pPr algn="just">
              <a:spcAft>
                <a:spcPts val="1200"/>
              </a:spcAft>
            </a:pPr>
            <a:r>
              <a:rPr lang="pt-BR" sz="2600" b="1" dirty="0">
                <a:solidFill>
                  <a:srgbClr val="0070C0">
                    <a:alpha val="80000"/>
                  </a:srgbClr>
                </a:solidFill>
              </a:rPr>
              <a:t>Entretanto, a contratação injustificada e de número expressivo de terceirizados pode caracterizar a prática de abuso de poder político, ainda que fora do período eleitoral (3 meses).</a:t>
            </a:r>
          </a:p>
          <a:p>
            <a:pPr algn="just">
              <a:spcAft>
                <a:spcPts val="1200"/>
              </a:spcAft>
            </a:pPr>
            <a:r>
              <a:rPr lang="pt-BR" sz="2600" b="1" dirty="0">
                <a:solidFill>
                  <a:srgbClr val="0070C0">
                    <a:alpha val="80000"/>
                  </a:srgbClr>
                </a:solidFill>
              </a:rPr>
              <a:t>Possui prazo certo  e só ocorre nos três meses antes do pleito até a posse dos eleitos. </a:t>
            </a:r>
          </a:p>
          <a:p>
            <a:pPr algn="just">
              <a:spcAft>
                <a:spcPts val="1200"/>
              </a:spcAft>
            </a:pPr>
            <a:r>
              <a:rPr lang="pt-BR" sz="2600" b="1" dirty="0">
                <a:solidFill>
                  <a:srgbClr val="0070C0">
                    <a:alpha val="80000"/>
                  </a:srgbClr>
                </a:solidFill>
              </a:rPr>
              <a:t>Condutas praticadas antes dos 3 meses anteriores ao pleito podem caracterizar a prática de abuso de poder político.</a:t>
            </a:r>
          </a:p>
          <a:p>
            <a:pPr algn="just">
              <a:spcAft>
                <a:spcPts val="1200"/>
              </a:spcAft>
            </a:pPr>
            <a:r>
              <a:rPr lang="pt-BR" sz="2700" b="1" dirty="0">
                <a:solidFill>
                  <a:srgbClr val="0070C0">
                    <a:alpha val="80000"/>
                  </a:srgbClr>
                </a:solidFill>
              </a:rPr>
              <a:t> </a:t>
            </a:r>
          </a:p>
        </p:txBody>
      </p:sp>
      <p:pic>
        <p:nvPicPr>
          <p:cNvPr id="13" name="Imagem 12">
            <a:extLst>
              <a:ext uri="{FF2B5EF4-FFF2-40B4-BE49-F238E27FC236}">
                <a16:creationId xmlns:a16="http://schemas.microsoft.com/office/drawing/2014/main" id="{9A3FEFC5-B443-4192-BBA3-258D4336CE5E}"/>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039350" y="5905500"/>
            <a:ext cx="1903730" cy="675641"/>
          </a:xfrm>
          <a:prstGeom prst="rect">
            <a:avLst/>
          </a:prstGeom>
        </p:spPr>
      </p:pic>
      <p:pic>
        <p:nvPicPr>
          <p:cNvPr id="14" name="Imagem 13">
            <a:extLst>
              <a:ext uri="{FF2B5EF4-FFF2-40B4-BE49-F238E27FC236}">
                <a16:creationId xmlns:a16="http://schemas.microsoft.com/office/drawing/2014/main" id="{B8AFB3D2-170D-4C26-8299-37B6CA30FF0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455936" y="5838978"/>
            <a:ext cx="1772359" cy="1021340"/>
          </a:xfrm>
          <a:prstGeom prst="rect">
            <a:avLst/>
          </a:prstGeom>
        </p:spPr>
      </p:pic>
    </p:spTree>
    <p:extLst>
      <p:ext uri="{BB962C8B-B14F-4D97-AF65-F5344CB8AC3E}">
        <p14:creationId xmlns:p14="http://schemas.microsoft.com/office/powerpoint/2010/main" val="1035016901"/>
      </p:ext>
    </p:extLst>
  </p:cSld>
  <p:clrMapOvr>
    <a:overrideClrMapping bg1="lt1" tx1="dk1" bg2="lt2" tx2="dk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1">
                <a:tint val="97000"/>
                <a:hueMod val="92000"/>
                <a:satMod val="169000"/>
                <a:lumMod val="164000"/>
              </a:schemeClr>
            </a:gs>
            <a:gs pos="100000">
              <a:schemeClr val="bg1">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9" name="Rectangle 7">
            <a:extLst>
              <a:ext uri="{FF2B5EF4-FFF2-40B4-BE49-F238E27FC236}">
                <a16:creationId xmlns:a16="http://schemas.microsoft.com/office/drawing/2014/main" id="{7E134C76-7FB4-4BB7-9322-DD8A4B179A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en-US"/>
          </a:p>
        </p:txBody>
      </p:sp>
      <p:sp useBgFill="1">
        <p:nvSpPr>
          <p:cNvPr id="11" name="Snip Single Corner Rectangle 17">
            <a:extLst>
              <a:ext uri="{FF2B5EF4-FFF2-40B4-BE49-F238E27FC236}">
                <a16:creationId xmlns:a16="http://schemas.microsoft.com/office/drawing/2014/main" id="{C0C57804-4F33-4D85-AA3E-DA0F214BBD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12188825" cy="6857999"/>
          </a:xfrm>
          <a:prstGeom prst="snip1Rect">
            <a:avLst>
              <a:gd name="adj" fmla="val 50000"/>
            </a:avLst>
          </a:prstGeom>
          <a:ln>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sp>
        <p:nvSpPr>
          <p:cNvPr id="3" name="Subtítulo 2">
            <a:extLst>
              <a:ext uri="{FF2B5EF4-FFF2-40B4-BE49-F238E27FC236}">
                <a16:creationId xmlns:a16="http://schemas.microsoft.com/office/drawing/2014/main" id="{FE9D4700-6050-481F-ABEC-4A89CC8AE6E6}"/>
              </a:ext>
            </a:extLst>
          </p:cNvPr>
          <p:cNvSpPr>
            <a:spLocks noGrp="1"/>
          </p:cNvSpPr>
          <p:nvPr>
            <p:ph type="subTitle" idx="1"/>
          </p:nvPr>
        </p:nvSpPr>
        <p:spPr>
          <a:xfrm>
            <a:off x="317241" y="373224"/>
            <a:ext cx="10450286" cy="5463436"/>
          </a:xfrm>
        </p:spPr>
        <p:txBody>
          <a:bodyPr>
            <a:normAutofit/>
          </a:bodyPr>
          <a:lstStyle/>
          <a:p>
            <a:pPr algn="just">
              <a:spcAft>
                <a:spcPts val="1200"/>
              </a:spcAft>
            </a:pPr>
            <a:r>
              <a:rPr lang="pt-BR" sz="2300" b="1" dirty="0">
                <a:solidFill>
                  <a:srgbClr val="0070C0">
                    <a:alpha val="80000"/>
                  </a:srgbClr>
                </a:solidFill>
              </a:rPr>
              <a:t>No período vedado, é proibida a remoção, transferência ou exoneração </a:t>
            </a:r>
            <a:r>
              <a:rPr lang="pt-BR" sz="2300" b="1" i="1" dirty="0" err="1">
                <a:solidFill>
                  <a:srgbClr val="0070C0">
                    <a:alpha val="80000"/>
                  </a:srgbClr>
                </a:solidFill>
              </a:rPr>
              <a:t>ex</a:t>
            </a:r>
            <a:r>
              <a:rPr lang="pt-BR" sz="2300" b="1" i="1" dirty="0">
                <a:solidFill>
                  <a:srgbClr val="0070C0">
                    <a:alpha val="80000"/>
                  </a:srgbClr>
                </a:solidFill>
              </a:rPr>
              <a:t> </a:t>
            </a:r>
            <a:r>
              <a:rPr lang="pt-BR" sz="2300" b="1" i="1" dirty="0" err="1">
                <a:solidFill>
                  <a:srgbClr val="0070C0">
                    <a:alpha val="80000"/>
                  </a:srgbClr>
                </a:solidFill>
              </a:rPr>
              <a:t>officio</a:t>
            </a:r>
            <a:r>
              <a:rPr lang="pt-BR" sz="2300" b="1" i="1" dirty="0">
                <a:solidFill>
                  <a:srgbClr val="0070C0">
                    <a:alpha val="80000"/>
                  </a:srgbClr>
                </a:solidFill>
              </a:rPr>
              <a:t> </a:t>
            </a:r>
            <a:r>
              <a:rPr lang="pt-BR" sz="2300" b="1" dirty="0">
                <a:solidFill>
                  <a:srgbClr val="0070C0">
                    <a:alpha val="80000"/>
                  </a:srgbClr>
                </a:solidFill>
              </a:rPr>
              <a:t>de servidor público. É permitido o pedido de remoção ou transferência voluntária do servidor público, bem como a exoneração mediante requerimento. A demissão de servidor no período vedado é possível, desde que seja fundada em justa causa.</a:t>
            </a:r>
          </a:p>
          <a:p>
            <a:pPr algn="just">
              <a:spcAft>
                <a:spcPts val="1200"/>
              </a:spcAft>
            </a:pPr>
            <a:r>
              <a:rPr lang="pt-BR" sz="2300" b="1" u="sng" dirty="0">
                <a:solidFill>
                  <a:srgbClr val="0070C0">
                    <a:alpha val="80000"/>
                  </a:srgbClr>
                </a:solidFill>
              </a:rPr>
              <a:t>Exceções</a:t>
            </a:r>
            <a:r>
              <a:rPr lang="pt-BR" sz="2300" b="1" dirty="0">
                <a:solidFill>
                  <a:srgbClr val="0070C0">
                    <a:alpha val="80000"/>
                  </a:srgbClr>
                </a:solidFill>
              </a:rPr>
              <a:t>:</a:t>
            </a:r>
          </a:p>
          <a:p>
            <a:pPr algn="just"/>
            <a:r>
              <a:rPr lang="pt-BR" sz="2300" dirty="0">
                <a:solidFill>
                  <a:schemeClr val="tx1">
                    <a:alpha val="80000"/>
                  </a:schemeClr>
                </a:solidFill>
              </a:rPr>
              <a:t>a) a nomeação ou exoneração de cargos em comissão e designação ou dispensa de funções de confiança;</a:t>
            </a:r>
          </a:p>
          <a:p>
            <a:pPr algn="just"/>
            <a:r>
              <a:rPr lang="pt-BR" sz="2300" b="1" dirty="0">
                <a:solidFill>
                  <a:srgbClr val="0070C0">
                    <a:alpha val="80000"/>
                  </a:srgbClr>
                </a:solidFill>
              </a:rPr>
              <a:t>A contratação de servidores comissionados, sem justificativa legal, em quantidade excessiva, em ano eleitoral, pode configurar abuso de poder político, que acarreta ação de investigação judicial eleitoral.</a:t>
            </a:r>
          </a:p>
          <a:p>
            <a:r>
              <a:rPr lang="pt-BR" sz="2300" b="1" dirty="0">
                <a:solidFill>
                  <a:srgbClr val="0070C0">
                    <a:alpha val="80000"/>
                  </a:srgbClr>
                </a:solidFill>
                <a:sym typeface="Wingdings" panose="05000000000000000000" pitchFamily="2" charset="2"/>
              </a:rPr>
              <a:t> AIJE x Condutas vedadas: diferenças – hipóteses taxativas / abuso genérico / sanções diversas </a:t>
            </a:r>
            <a:endParaRPr lang="pt-BR" sz="2300" b="1" dirty="0">
              <a:solidFill>
                <a:srgbClr val="0070C0">
                  <a:alpha val="80000"/>
                </a:srgbClr>
              </a:solidFill>
            </a:endParaRPr>
          </a:p>
        </p:txBody>
      </p:sp>
      <p:pic>
        <p:nvPicPr>
          <p:cNvPr id="13" name="Imagem 12">
            <a:extLst>
              <a:ext uri="{FF2B5EF4-FFF2-40B4-BE49-F238E27FC236}">
                <a16:creationId xmlns:a16="http://schemas.microsoft.com/office/drawing/2014/main" id="{9A3FEFC5-B443-4192-BBA3-258D4336CE5E}"/>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039350" y="5905500"/>
            <a:ext cx="1903730" cy="675641"/>
          </a:xfrm>
          <a:prstGeom prst="rect">
            <a:avLst/>
          </a:prstGeom>
        </p:spPr>
      </p:pic>
      <p:pic>
        <p:nvPicPr>
          <p:cNvPr id="14" name="Imagem 13">
            <a:extLst>
              <a:ext uri="{FF2B5EF4-FFF2-40B4-BE49-F238E27FC236}">
                <a16:creationId xmlns:a16="http://schemas.microsoft.com/office/drawing/2014/main" id="{B8AFB3D2-170D-4C26-8299-37B6CA30FF0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455936" y="5838978"/>
            <a:ext cx="1772359" cy="1021340"/>
          </a:xfrm>
          <a:prstGeom prst="rect">
            <a:avLst/>
          </a:prstGeom>
        </p:spPr>
      </p:pic>
    </p:spTree>
    <p:extLst>
      <p:ext uri="{BB962C8B-B14F-4D97-AF65-F5344CB8AC3E}">
        <p14:creationId xmlns:p14="http://schemas.microsoft.com/office/powerpoint/2010/main" val="1940051550"/>
      </p:ext>
    </p:extLst>
  </p:cSld>
  <p:clrMapOvr>
    <a:overrideClrMapping bg1="lt1" tx1="dk1" bg2="lt2" tx2="dk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1">
                <a:tint val="97000"/>
                <a:hueMod val="92000"/>
                <a:satMod val="169000"/>
                <a:lumMod val="164000"/>
              </a:schemeClr>
            </a:gs>
            <a:gs pos="100000">
              <a:schemeClr val="bg1">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9" name="Rectangle 7">
            <a:extLst>
              <a:ext uri="{FF2B5EF4-FFF2-40B4-BE49-F238E27FC236}">
                <a16:creationId xmlns:a16="http://schemas.microsoft.com/office/drawing/2014/main" id="{7E134C76-7FB4-4BB7-9322-DD8A4B179A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en-US"/>
          </a:p>
        </p:txBody>
      </p:sp>
      <p:sp useBgFill="1">
        <p:nvSpPr>
          <p:cNvPr id="11" name="Snip Single Corner Rectangle 17">
            <a:extLst>
              <a:ext uri="{FF2B5EF4-FFF2-40B4-BE49-F238E27FC236}">
                <a16:creationId xmlns:a16="http://schemas.microsoft.com/office/drawing/2014/main" id="{C0C57804-4F33-4D85-AA3E-DA0F214BBD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12188825" cy="6857999"/>
          </a:xfrm>
          <a:prstGeom prst="snip1Rect">
            <a:avLst>
              <a:gd name="adj" fmla="val 50000"/>
            </a:avLst>
          </a:prstGeom>
          <a:ln>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sp>
        <p:nvSpPr>
          <p:cNvPr id="3" name="Subtítulo 2">
            <a:extLst>
              <a:ext uri="{FF2B5EF4-FFF2-40B4-BE49-F238E27FC236}">
                <a16:creationId xmlns:a16="http://schemas.microsoft.com/office/drawing/2014/main" id="{FE9D4700-6050-481F-ABEC-4A89CC8AE6E6}"/>
              </a:ext>
            </a:extLst>
          </p:cNvPr>
          <p:cNvSpPr>
            <a:spLocks noGrp="1"/>
          </p:cNvSpPr>
          <p:nvPr>
            <p:ph type="subTitle" idx="1"/>
          </p:nvPr>
        </p:nvSpPr>
        <p:spPr>
          <a:xfrm>
            <a:off x="709127" y="634482"/>
            <a:ext cx="10058400" cy="5202178"/>
          </a:xfrm>
        </p:spPr>
        <p:txBody>
          <a:bodyPr>
            <a:normAutofit/>
          </a:bodyPr>
          <a:lstStyle/>
          <a:p>
            <a:pPr algn="just">
              <a:spcAft>
                <a:spcPts val="1200"/>
              </a:spcAft>
            </a:pPr>
            <a:r>
              <a:rPr lang="pt-BR" sz="2800" b="1" dirty="0">
                <a:solidFill>
                  <a:srgbClr val="0070C0">
                    <a:alpha val="80000"/>
                  </a:srgbClr>
                </a:solidFill>
              </a:rPr>
              <a:t>“[...] 3. Cassação de prefeito e vice. Contratação irregular de servidores. Abuso dos poderes político e econômico. Prática reconhecida pelo TRE. Não limitação ao período vedado do art. 73 da Lei no 9.504/97. Precedentes. [...] A condenação pela prática de abuso não está condicionada à limitação temporal das condutas vedadas descritas no art. 73 da Lei no 9.504/97.”</a:t>
            </a:r>
            <a:r>
              <a:rPr lang="pt-BR" sz="2800" b="1" dirty="0">
                <a:solidFill>
                  <a:srgbClr val="0070C0">
                    <a:alpha val="80000"/>
                  </a:srgbClr>
                </a:solidFill>
                <a:hlinkClick r:id="rId2"/>
              </a:rPr>
              <a:t>(Ac. de 6.3.2008 no </a:t>
            </a:r>
            <a:r>
              <a:rPr lang="pt-BR" sz="2800" b="1" dirty="0" err="1">
                <a:solidFill>
                  <a:srgbClr val="0070C0">
                    <a:alpha val="80000"/>
                  </a:srgbClr>
                </a:solidFill>
                <a:hlinkClick r:id="rId2"/>
              </a:rPr>
              <a:t>AgRgMS</a:t>
            </a:r>
            <a:r>
              <a:rPr lang="pt-BR" sz="2800" b="1" dirty="0">
                <a:solidFill>
                  <a:srgbClr val="0070C0">
                    <a:alpha val="80000"/>
                  </a:srgbClr>
                </a:solidFill>
                <a:hlinkClick r:id="rId2"/>
              </a:rPr>
              <a:t> no 3.706, rel. Min. Cezar </a:t>
            </a:r>
            <a:r>
              <a:rPr lang="pt-BR" sz="2800" b="1" dirty="0" err="1">
                <a:solidFill>
                  <a:srgbClr val="0070C0">
                    <a:alpha val="80000"/>
                  </a:srgbClr>
                </a:solidFill>
                <a:hlinkClick r:id="rId2"/>
              </a:rPr>
              <a:t>Peluso</a:t>
            </a:r>
            <a:r>
              <a:rPr lang="pt-BR" sz="2800" b="1" dirty="0">
                <a:solidFill>
                  <a:srgbClr val="0070C0">
                    <a:alpha val="80000"/>
                  </a:srgbClr>
                </a:solidFill>
                <a:hlinkClick r:id="rId2"/>
              </a:rPr>
              <a:t>.)</a:t>
            </a:r>
            <a:endParaRPr lang="pt-BR" sz="2800" b="1" dirty="0">
              <a:solidFill>
                <a:srgbClr val="0070C0">
                  <a:alpha val="80000"/>
                </a:srgbClr>
              </a:solidFill>
            </a:endParaRPr>
          </a:p>
          <a:p>
            <a:pPr algn="just"/>
            <a:endParaRPr lang="pt-BR" sz="1900" dirty="0">
              <a:solidFill>
                <a:srgbClr val="FF0000">
                  <a:alpha val="80000"/>
                </a:srgbClr>
              </a:solidFill>
            </a:endParaRPr>
          </a:p>
        </p:txBody>
      </p:sp>
      <p:pic>
        <p:nvPicPr>
          <p:cNvPr id="13" name="Imagem 12">
            <a:extLst>
              <a:ext uri="{FF2B5EF4-FFF2-40B4-BE49-F238E27FC236}">
                <a16:creationId xmlns:a16="http://schemas.microsoft.com/office/drawing/2014/main" id="{9A3FEFC5-B443-4192-BBA3-258D4336CE5E}"/>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0039350" y="5905500"/>
            <a:ext cx="1903730" cy="675641"/>
          </a:xfrm>
          <a:prstGeom prst="rect">
            <a:avLst/>
          </a:prstGeom>
        </p:spPr>
      </p:pic>
      <p:pic>
        <p:nvPicPr>
          <p:cNvPr id="14" name="Imagem 13">
            <a:extLst>
              <a:ext uri="{FF2B5EF4-FFF2-40B4-BE49-F238E27FC236}">
                <a16:creationId xmlns:a16="http://schemas.microsoft.com/office/drawing/2014/main" id="{B8AFB3D2-170D-4C26-8299-37B6CA30FF01}"/>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455936" y="5838978"/>
            <a:ext cx="1772359" cy="1021340"/>
          </a:xfrm>
          <a:prstGeom prst="rect">
            <a:avLst/>
          </a:prstGeom>
        </p:spPr>
      </p:pic>
    </p:spTree>
    <p:extLst>
      <p:ext uri="{BB962C8B-B14F-4D97-AF65-F5344CB8AC3E}">
        <p14:creationId xmlns:p14="http://schemas.microsoft.com/office/powerpoint/2010/main" val="778412819"/>
      </p:ext>
    </p:extLst>
  </p:cSld>
  <p:clrMapOvr>
    <a:overrideClrMapping bg1="lt1" tx1="dk1" bg2="lt2" tx2="dk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1">
                <a:tint val="97000"/>
                <a:hueMod val="92000"/>
                <a:satMod val="169000"/>
                <a:lumMod val="164000"/>
              </a:schemeClr>
            </a:gs>
            <a:gs pos="100000">
              <a:schemeClr val="bg1">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9" name="Rectangle 7">
            <a:extLst>
              <a:ext uri="{FF2B5EF4-FFF2-40B4-BE49-F238E27FC236}">
                <a16:creationId xmlns:a16="http://schemas.microsoft.com/office/drawing/2014/main" id="{7E134C76-7FB4-4BB7-9322-DD8A4B179A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en-US"/>
          </a:p>
        </p:txBody>
      </p:sp>
      <p:sp useBgFill="1">
        <p:nvSpPr>
          <p:cNvPr id="11" name="Snip Single Corner Rectangle 17">
            <a:extLst>
              <a:ext uri="{FF2B5EF4-FFF2-40B4-BE49-F238E27FC236}">
                <a16:creationId xmlns:a16="http://schemas.microsoft.com/office/drawing/2014/main" id="{C0C57804-4F33-4D85-AA3E-DA0F214BBD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12188825" cy="6857999"/>
          </a:xfrm>
          <a:prstGeom prst="snip1Rect">
            <a:avLst>
              <a:gd name="adj" fmla="val 50000"/>
            </a:avLst>
          </a:prstGeom>
          <a:ln>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sp>
        <p:nvSpPr>
          <p:cNvPr id="3" name="Subtítulo 2">
            <a:extLst>
              <a:ext uri="{FF2B5EF4-FFF2-40B4-BE49-F238E27FC236}">
                <a16:creationId xmlns:a16="http://schemas.microsoft.com/office/drawing/2014/main" id="{FE9D4700-6050-481F-ABEC-4A89CC8AE6E6}"/>
              </a:ext>
            </a:extLst>
          </p:cNvPr>
          <p:cNvSpPr>
            <a:spLocks noGrp="1"/>
          </p:cNvSpPr>
          <p:nvPr>
            <p:ph type="subTitle" idx="1"/>
          </p:nvPr>
        </p:nvSpPr>
        <p:spPr>
          <a:xfrm>
            <a:off x="455936" y="382555"/>
            <a:ext cx="10311591" cy="5454105"/>
          </a:xfrm>
        </p:spPr>
        <p:txBody>
          <a:bodyPr>
            <a:normAutofit lnSpcReduction="10000"/>
          </a:bodyPr>
          <a:lstStyle/>
          <a:p>
            <a:pPr algn="just"/>
            <a:r>
              <a:rPr lang="pt-BR" sz="2600" dirty="0">
                <a:solidFill>
                  <a:schemeClr val="tx1">
                    <a:alpha val="80000"/>
                  </a:schemeClr>
                </a:solidFill>
              </a:rPr>
              <a:t>b) a nomeação para cargos do Poder Judiciário, do Ministério Público, dos Tribunais ou Conselhos de Contas e dos órgãos da Presidência da República;</a:t>
            </a:r>
          </a:p>
          <a:p>
            <a:pPr algn="just"/>
            <a:r>
              <a:rPr lang="pt-BR" sz="2600" b="1" dirty="0">
                <a:solidFill>
                  <a:srgbClr val="0070C0">
                    <a:alpha val="80000"/>
                  </a:srgbClr>
                </a:solidFill>
              </a:rPr>
              <a:t>Tais cargos não guardam, dentro da estrutura de cada carreira, vinculo de subordinação e hierarquia, sendo dotados de vitaliciedade, inamovibilidade e independência funcional. Assim, estes cargos estão alheios aos interesses políticos eleitorais. </a:t>
            </a:r>
          </a:p>
          <a:p>
            <a:r>
              <a:rPr lang="pt-BR" sz="2600" dirty="0">
                <a:solidFill>
                  <a:schemeClr val="tx1">
                    <a:alpha val="80000"/>
                  </a:schemeClr>
                </a:solidFill>
              </a:rPr>
              <a:t>c) a nomeação dos aprovados em concursos públicos homologados até o início daquele prazo;</a:t>
            </a:r>
          </a:p>
          <a:p>
            <a:r>
              <a:rPr lang="pt-BR" sz="2600" b="1" dirty="0">
                <a:solidFill>
                  <a:srgbClr val="0070C0">
                    <a:alpha val="80000"/>
                  </a:srgbClr>
                </a:solidFill>
              </a:rPr>
              <a:t>É possível ainda, dentro do período vedado, a nomeação dos aprovados em concursos públicos homologados até três meses antes do pleito. </a:t>
            </a:r>
          </a:p>
          <a:p>
            <a:pPr algn="just"/>
            <a:endParaRPr lang="pt-BR" sz="1900" dirty="0">
              <a:solidFill>
                <a:srgbClr val="FF0000">
                  <a:alpha val="80000"/>
                </a:srgbClr>
              </a:solidFill>
            </a:endParaRPr>
          </a:p>
          <a:p>
            <a:pPr algn="just"/>
            <a:endParaRPr lang="pt-BR" sz="1900" dirty="0">
              <a:solidFill>
                <a:srgbClr val="FF0000">
                  <a:alpha val="80000"/>
                </a:srgbClr>
              </a:solidFill>
            </a:endParaRPr>
          </a:p>
        </p:txBody>
      </p:sp>
      <p:pic>
        <p:nvPicPr>
          <p:cNvPr id="13" name="Imagem 12">
            <a:extLst>
              <a:ext uri="{FF2B5EF4-FFF2-40B4-BE49-F238E27FC236}">
                <a16:creationId xmlns:a16="http://schemas.microsoft.com/office/drawing/2014/main" id="{9A3FEFC5-B443-4192-BBA3-258D4336CE5E}"/>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039350" y="5905500"/>
            <a:ext cx="1903730" cy="675641"/>
          </a:xfrm>
          <a:prstGeom prst="rect">
            <a:avLst/>
          </a:prstGeom>
        </p:spPr>
      </p:pic>
      <p:pic>
        <p:nvPicPr>
          <p:cNvPr id="14" name="Imagem 13">
            <a:extLst>
              <a:ext uri="{FF2B5EF4-FFF2-40B4-BE49-F238E27FC236}">
                <a16:creationId xmlns:a16="http://schemas.microsoft.com/office/drawing/2014/main" id="{B8AFB3D2-170D-4C26-8299-37B6CA30FF0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455936" y="5838978"/>
            <a:ext cx="1772359" cy="1021340"/>
          </a:xfrm>
          <a:prstGeom prst="rect">
            <a:avLst/>
          </a:prstGeom>
        </p:spPr>
      </p:pic>
    </p:spTree>
    <p:extLst>
      <p:ext uri="{BB962C8B-B14F-4D97-AF65-F5344CB8AC3E}">
        <p14:creationId xmlns:p14="http://schemas.microsoft.com/office/powerpoint/2010/main" val="2335101124"/>
      </p:ext>
    </p:extLst>
  </p:cSld>
  <p:clrMapOvr>
    <a:overrideClrMapping bg1="lt1" tx1="dk1" bg2="lt2" tx2="dk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1">
                <a:tint val="97000"/>
                <a:hueMod val="92000"/>
                <a:satMod val="169000"/>
                <a:lumMod val="164000"/>
              </a:schemeClr>
            </a:gs>
            <a:gs pos="100000">
              <a:schemeClr val="bg1">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9" name="Rectangle 7">
            <a:extLst>
              <a:ext uri="{FF2B5EF4-FFF2-40B4-BE49-F238E27FC236}">
                <a16:creationId xmlns:a16="http://schemas.microsoft.com/office/drawing/2014/main" id="{7E134C76-7FB4-4BB7-9322-DD8A4B179A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en-US"/>
          </a:p>
        </p:txBody>
      </p:sp>
      <p:sp useBgFill="1">
        <p:nvSpPr>
          <p:cNvPr id="11" name="Snip Single Corner Rectangle 17">
            <a:extLst>
              <a:ext uri="{FF2B5EF4-FFF2-40B4-BE49-F238E27FC236}">
                <a16:creationId xmlns:a16="http://schemas.microsoft.com/office/drawing/2014/main" id="{C0C57804-4F33-4D85-AA3E-DA0F214BBD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12188825" cy="6857999"/>
          </a:xfrm>
          <a:prstGeom prst="snip1Rect">
            <a:avLst>
              <a:gd name="adj" fmla="val 50000"/>
            </a:avLst>
          </a:prstGeom>
          <a:ln>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sp>
        <p:nvSpPr>
          <p:cNvPr id="3" name="Subtítulo 2">
            <a:extLst>
              <a:ext uri="{FF2B5EF4-FFF2-40B4-BE49-F238E27FC236}">
                <a16:creationId xmlns:a16="http://schemas.microsoft.com/office/drawing/2014/main" id="{FE9D4700-6050-481F-ABEC-4A89CC8AE6E6}"/>
              </a:ext>
            </a:extLst>
          </p:cNvPr>
          <p:cNvSpPr>
            <a:spLocks noGrp="1"/>
          </p:cNvSpPr>
          <p:nvPr>
            <p:ph type="subTitle" idx="1"/>
          </p:nvPr>
        </p:nvSpPr>
        <p:spPr>
          <a:xfrm>
            <a:off x="709127" y="429208"/>
            <a:ext cx="10058400" cy="5407452"/>
          </a:xfrm>
        </p:spPr>
        <p:txBody>
          <a:bodyPr>
            <a:normAutofit fontScale="92500" lnSpcReduction="10000"/>
          </a:bodyPr>
          <a:lstStyle/>
          <a:p>
            <a:pPr algn="just"/>
            <a:r>
              <a:rPr lang="pt-BR" sz="2700" dirty="0">
                <a:solidFill>
                  <a:schemeClr val="tx1">
                    <a:alpha val="80000"/>
                  </a:schemeClr>
                </a:solidFill>
              </a:rPr>
              <a:t>d) a nomeação ou contratação necessária à instalação ou ao funcionamento inadiável de serviços públicos essenciais, com prévia e expressa autorização do Chefe do Poder Executivo;</a:t>
            </a:r>
          </a:p>
          <a:p>
            <a:pPr algn="just"/>
            <a:r>
              <a:rPr lang="pt-BR" sz="2700" b="1" dirty="0">
                <a:solidFill>
                  <a:srgbClr val="0070C0">
                    <a:alpha val="80000"/>
                  </a:srgbClr>
                </a:solidFill>
              </a:rPr>
              <a:t>O TSE já entendeu que é proibida a contratação temporária, no período glosado, de professores e demais profissionais da área de educação (motoristas, faxineiros, merendeiras), sob o fundamento de que não se tratava de serviço público essencial. </a:t>
            </a:r>
          </a:p>
          <a:p>
            <a:pPr algn="just"/>
            <a:r>
              <a:rPr lang="pt-BR" sz="2700" b="1" dirty="0">
                <a:solidFill>
                  <a:srgbClr val="0070C0">
                    <a:alpha val="80000"/>
                  </a:srgbClr>
                </a:solidFill>
              </a:rPr>
              <a:t>O serviço público essencial, para a referida corte, é em sentido estrito, ou seja </a:t>
            </a:r>
            <a:r>
              <a:rPr lang="pt-BR" sz="2700" b="1" u="sng" dirty="0">
                <a:solidFill>
                  <a:srgbClr val="0070C0">
                    <a:alpha val="80000"/>
                  </a:srgbClr>
                </a:solidFill>
              </a:rPr>
              <a:t>“o serviço público emergencial, assim entendido aquele umbilicalmente vinculado à sobrevivência, saúde ou segurança da população”</a:t>
            </a:r>
            <a:r>
              <a:rPr lang="pt-BR" sz="2700" b="1" dirty="0">
                <a:solidFill>
                  <a:srgbClr val="0070C0">
                    <a:alpha val="80000"/>
                  </a:srgbClr>
                </a:solidFill>
              </a:rPr>
              <a:t>. </a:t>
            </a:r>
          </a:p>
          <a:p>
            <a:pPr algn="just"/>
            <a:r>
              <a:rPr lang="pt-BR" sz="2000" b="1" dirty="0">
                <a:solidFill>
                  <a:srgbClr val="0070C0">
                    <a:alpha val="80000"/>
                  </a:srgbClr>
                </a:solidFill>
              </a:rPr>
              <a:t> </a:t>
            </a:r>
          </a:p>
          <a:p>
            <a:pPr algn="just"/>
            <a:endParaRPr lang="pt-BR" sz="1900" dirty="0">
              <a:solidFill>
                <a:srgbClr val="FF0000">
                  <a:alpha val="80000"/>
                </a:srgbClr>
              </a:solidFill>
            </a:endParaRPr>
          </a:p>
          <a:p>
            <a:pPr algn="just"/>
            <a:endParaRPr lang="pt-BR" sz="1900" dirty="0">
              <a:solidFill>
                <a:srgbClr val="FF0000">
                  <a:alpha val="80000"/>
                </a:srgbClr>
              </a:solidFill>
            </a:endParaRPr>
          </a:p>
        </p:txBody>
      </p:sp>
      <p:pic>
        <p:nvPicPr>
          <p:cNvPr id="13" name="Imagem 12">
            <a:extLst>
              <a:ext uri="{FF2B5EF4-FFF2-40B4-BE49-F238E27FC236}">
                <a16:creationId xmlns:a16="http://schemas.microsoft.com/office/drawing/2014/main" id="{9A3FEFC5-B443-4192-BBA3-258D4336CE5E}"/>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039350" y="5905500"/>
            <a:ext cx="1903730" cy="675641"/>
          </a:xfrm>
          <a:prstGeom prst="rect">
            <a:avLst/>
          </a:prstGeom>
        </p:spPr>
      </p:pic>
      <p:pic>
        <p:nvPicPr>
          <p:cNvPr id="14" name="Imagem 13">
            <a:extLst>
              <a:ext uri="{FF2B5EF4-FFF2-40B4-BE49-F238E27FC236}">
                <a16:creationId xmlns:a16="http://schemas.microsoft.com/office/drawing/2014/main" id="{B8AFB3D2-170D-4C26-8299-37B6CA30FF0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455936" y="5838978"/>
            <a:ext cx="1772359" cy="1021340"/>
          </a:xfrm>
          <a:prstGeom prst="rect">
            <a:avLst/>
          </a:prstGeom>
        </p:spPr>
      </p:pic>
    </p:spTree>
    <p:extLst>
      <p:ext uri="{BB962C8B-B14F-4D97-AF65-F5344CB8AC3E}">
        <p14:creationId xmlns:p14="http://schemas.microsoft.com/office/powerpoint/2010/main" val="1822202116"/>
      </p:ext>
    </p:extLst>
  </p:cSld>
  <p:clrMapOvr>
    <a:overrideClrMapping bg1="lt1" tx1="dk1" bg2="lt2" tx2="dk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1">
                <a:tint val="97000"/>
                <a:hueMod val="92000"/>
                <a:satMod val="169000"/>
                <a:lumMod val="164000"/>
              </a:schemeClr>
            </a:gs>
            <a:gs pos="100000">
              <a:schemeClr val="bg1">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9" name="Rectangle 7">
            <a:extLst>
              <a:ext uri="{FF2B5EF4-FFF2-40B4-BE49-F238E27FC236}">
                <a16:creationId xmlns:a16="http://schemas.microsoft.com/office/drawing/2014/main" id="{7E134C76-7FB4-4BB7-9322-DD8A4B179A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en-US"/>
          </a:p>
        </p:txBody>
      </p:sp>
      <p:sp useBgFill="1">
        <p:nvSpPr>
          <p:cNvPr id="11" name="Snip Single Corner Rectangle 17">
            <a:extLst>
              <a:ext uri="{FF2B5EF4-FFF2-40B4-BE49-F238E27FC236}">
                <a16:creationId xmlns:a16="http://schemas.microsoft.com/office/drawing/2014/main" id="{C0C57804-4F33-4D85-AA3E-DA0F214BBD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12188825" cy="6857999"/>
          </a:xfrm>
          <a:prstGeom prst="snip1Rect">
            <a:avLst>
              <a:gd name="adj" fmla="val 50000"/>
            </a:avLst>
          </a:prstGeom>
          <a:ln>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sp>
        <p:nvSpPr>
          <p:cNvPr id="3" name="Subtítulo 2">
            <a:extLst>
              <a:ext uri="{FF2B5EF4-FFF2-40B4-BE49-F238E27FC236}">
                <a16:creationId xmlns:a16="http://schemas.microsoft.com/office/drawing/2014/main" id="{FE9D4700-6050-481F-ABEC-4A89CC8AE6E6}"/>
              </a:ext>
            </a:extLst>
          </p:cNvPr>
          <p:cNvSpPr>
            <a:spLocks noGrp="1"/>
          </p:cNvSpPr>
          <p:nvPr>
            <p:ph type="subTitle" idx="1"/>
          </p:nvPr>
        </p:nvSpPr>
        <p:spPr>
          <a:xfrm>
            <a:off x="709127" y="634482"/>
            <a:ext cx="9731828" cy="5202178"/>
          </a:xfrm>
        </p:spPr>
        <p:txBody>
          <a:bodyPr>
            <a:normAutofit/>
          </a:bodyPr>
          <a:lstStyle/>
          <a:p>
            <a:pPr algn="just"/>
            <a:r>
              <a:rPr lang="pt-BR" sz="2800" b="1" dirty="0">
                <a:solidFill>
                  <a:srgbClr val="0070C0">
                    <a:alpha val="80000"/>
                  </a:srgbClr>
                </a:solidFill>
              </a:rPr>
              <a:t>Outrossim, para justificar a contratação do servidor, deve ficar provado que o funcionamento do referido serviço não pode ser adiado, prorrogado ou preterido de qualquer forma.</a:t>
            </a:r>
            <a:endParaRPr lang="pt-BR" sz="2800" dirty="0">
              <a:solidFill>
                <a:schemeClr val="tx1">
                  <a:alpha val="80000"/>
                </a:schemeClr>
              </a:solidFill>
            </a:endParaRPr>
          </a:p>
          <a:p>
            <a:pPr algn="just"/>
            <a:r>
              <a:rPr lang="pt-BR" sz="2800" dirty="0">
                <a:solidFill>
                  <a:schemeClr val="tx1">
                    <a:alpha val="80000"/>
                  </a:schemeClr>
                </a:solidFill>
              </a:rPr>
              <a:t>e) a transferência ou remoção </a:t>
            </a:r>
            <a:r>
              <a:rPr lang="pt-BR" sz="2800" i="1" dirty="0" err="1">
                <a:solidFill>
                  <a:schemeClr val="tx1">
                    <a:alpha val="80000"/>
                  </a:schemeClr>
                </a:solidFill>
              </a:rPr>
              <a:t>ex</a:t>
            </a:r>
            <a:r>
              <a:rPr lang="pt-BR" sz="2800" i="1" dirty="0">
                <a:solidFill>
                  <a:schemeClr val="tx1">
                    <a:alpha val="80000"/>
                  </a:schemeClr>
                </a:solidFill>
              </a:rPr>
              <a:t> </a:t>
            </a:r>
            <a:r>
              <a:rPr lang="pt-BR" sz="2800" i="1" dirty="0" err="1">
                <a:solidFill>
                  <a:schemeClr val="tx1">
                    <a:alpha val="80000"/>
                  </a:schemeClr>
                </a:solidFill>
              </a:rPr>
              <a:t>officio</a:t>
            </a:r>
            <a:r>
              <a:rPr lang="pt-BR" sz="2800" i="1" dirty="0">
                <a:solidFill>
                  <a:schemeClr val="tx1">
                    <a:alpha val="80000"/>
                  </a:schemeClr>
                </a:solidFill>
              </a:rPr>
              <a:t> </a:t>
            </a:r>
            <a:r>
              <a:rPr lang="pt-BR" sz="2800" dirty="0">
                <a:solidFill>
                  <a:schemeClr val="tx1">
                    <a:alpha val="80000"/>
                  </a:schemeClr>
                </a:solidFill>
              </a:rPr>
              <a:t>de militares, policiais civis e de agentes penitenciários;</a:t>
            </a:r>
          </a:p>
          <a:p>
            <a:pPr algn="just"/>
            <a:r>
              <a:rPr lang="pt-BR" sz="2800" b="1" dirty="0">
                <a:solidFill>
                  <a:srgbClr val="0070C0">
                    <a:alpha val="80000"/>
                  </a:srgbClr>
                </a:solidFill>
              </a:rPr>
              <a:t>Os guardas municipais não se enquadram nesta exceção, pois não exercem função de polícia judiciária ou policiamento ostensivo.</a:t>
            </a:r>
          </a:p>
          <a:p>
            <a:pPr algn="just"/>
            <a:endParaRPr lang="pt-BR" sz="1900" dirty="0">
              <a:solidFill>
                <a:srgbClr val="FF0000">
                  <a:alpha val="80000"/>
                </a:srgbClr>
              </a:solidFill>
            </a:endParaRPr>
          </a:p>
          <a:p>
            <a:pPr algn="just"/>
            <a:endParaRPr lang="pt-BR" sz="1900" dirty="0">
              <a:solidFill>
                <a:srgbClr val="FF0000">
                  <a:alpha val="80000"/>
                </a:srgbClr>
              </a:solidFill>
            </a:endParaRPr>
          </a:p>
        </p:txBody>
      </p:sp>
      <p:pic>
        <p:nvPicPr>
          <p:cNvPr id="13" name="Imagem 12">
            <a:extLst>
              <a:ext uri="{FF2B5EF4-FFF2-40B4-BE49-F238E27FC236}">
                <a16:creationId xmlns:a16="http://schemas.microsoft.com/office/drawing/2014/main" id="{9A3FEFC5-B443-4192-BBA3-258D4336CE5E}"/>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039350" y="5905500"/>
            <a:ext cx="1903730" cy="675641"/>
          </a:xfrm>
          <a:prstGeom prst="rect">
            <a:avLst/>
          </a:prstGeom>
        </p:spPr>
      </p:pic>
      <p:pic>
        <p:nvPicPr>
          <p:cNvPr id="14" name="Imagem 13">
            <a:extLst>
              <a:ext uri="{FF2B5EF4-FFF2-40B4-BE49-F238E27FC236}">
                <a16:creationId xmlns:a16="http://schemas.microsoft.com/office/drawing/2014/main" id="{B8AFB3D2-170D-4C26-8299-37B6CA30FF0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455936" y="5838978"/>
            <a:ext cx="1772359" cy="1021340"/>
          </a:xfrm>
          <a:prstGeom prst="rect">
            <a:avLst/>
          </a:prstGeom>
        </p:spPr>
      </p:pic>
    </p:spTree>
    <p:extLst>
      <p:ext uri="{BB962C8B-B14F-4D97-AF65-F5344CB8AC3E}">
        <p14:creationId xmlns:p14="http://schemas.microsoft.com/office/powerpoint/2010/main" val="1376972959"/>
      </p:ext>
    </p:extLst>
  </p:cSld>
  <p:clrMapOvr>
    <a:overrideClrMapping bg1="lt1" tx1="dk1" bg2="lt2" tx2="dk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1">
                <a:tint val="97000"/>
                <a:hueMod val="92000"/>
                <a:satMod val="169000"/>
                <a:lumMod val="164000"/>
              </a:schemeClr>
            </a:gs>
            <a:gs pos="100000">
              <a:schemeClr val="bg1">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9" name="Rectangle 7">
            <a:extLst>
              <a:ext uri="{FF2B5EF4-FFF2-40B4-BE49-F238E27FC236}">
                <a16:creationId xmlns:a16="http://schemas.microsoft.com/office/drawing/2014/main" id="{7E134C76-7FB4-4BB7-9322-DD8A4B179A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en-US"/>
          </a:p>
        </p:txBody>
      </p:sp>
      <p:sp useBgFill="1">
        <p:nvSpPr>
          <p:cNvPr id="11" name="Snip Single Corner Rectangle 17">
            <a:extLst>
              <a:ext uri="{FF2B5EF4-FFF2-40B4-BE49-F238E27FC236}">
                <a16:creationId xmlns:a16="http://schemas.microsoft.com/office/drawing/2014/main" id="{C0C57804-4F33-4D85-AA3E-DA0F214BBD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12188825" cy="6857999"/>
          </a:xfrm>
          <a:prstGeom prst="snip1Rect">
            <a:avLst>
              <a:gd name="adj" fmla="val 50000"/>
            </a:avLst>
          </a:prstGeom>
          <a:ln>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sp>
        <p:nvSpPr>
          <p:cNvPr id="3" name="Subtítulo 2">
            <a:extLst>
              <a:ext uri="{FF2B5EF4-FFF2-40B4-BE49-F238E27FC236}">
                <a16:creationId xmlns:a16="http://schemas.microsoft.com/office/drawing/2014/main" id="{FE9D4700-6050-481F-ABEC-4A89CC8AE6E6}"/>
              </a:ext>
            </a:extLst>
          </p:cNvPr>
          <p:cNvSpPr>
            <a:spLocks noGrp="1"/>
          </p:cNvSpPr>
          <p:nvPr>
            <p:ph type="subTitle" idx="1"/>
          </p:nvPr>
        </p:nvSpPr>
        <p:spPr>
          <a:xfrm>
            <a:off x="709127" y="419878"/>
            <a:ext cx="10058400" cy="5416782"/>
          </a:xfrm>
        </p:spPr>
        <p:txBody>
          <a:bodyPr>
            <a:normAutofit/>
          </a:bodyPr>
          <a:lstStyle/>
          <a:p>
            <a:pPr algn="just"/>
            <a:r>
              <a:rPr lang="pt-BR" sz="2400" b="1" dirty="0">
                <a:solidFill>
                  <a:schemeClr val="tx1">
                    <a:alpha val="80000"/>
                  </a:schemeClr>
                </a:solidFill>
              </a:rPr>
              <a:t>VI</a:t>
            </a:r>
            <a:r>
              <a:rPr lang="pt-BR" sz="2400" dirty="0">
                <a:solidFill>
                  <a:schemeClr val="tx1">
                    <a:alpha val="80000"/>
                  </a:schemeClr>
                </a:solidFill>
              </a:rPr>
              <a:t> - nos </a:t>
            </a:r>
            <a:r>
              <a:rPr lang="pt-BR" sz="2400" b="1" dirty="0">
                <a:solidFill>
                  <a:schemeClr val="tx1">
                    <a:alpha val="80000"/>
                  </a:schemeClr>
                </a:solidFill>
              </a:rPr>
              <a:t>três meses que antecedem o pleito</a:t>
            </a:r>
            <a:r>
              <a:rPr lang="pt-BR" sz="2400" dirty="0">
                <a:solidFill>
                  <a:schemeClr val="tx1">
                    <a:alpha val="80000"/>
                  </a:schemeClr>
                </a:solidFill>
              </a:rPr>
              <a:t>:</a:t>
            </a:r>
          </a:p>
          <a:p>
            <a:pPr algn="just"/>
            <a:r>
              <a:rPr lang="pt-BR" sz="2400" dirty="0">
                <a:solidFill>
                  <a:schemeClr val="tx1">
                    <a:alpha val="80000"/>
                  </a:schemeClr>
                </a:solidFill>
              </a:rPr>
              <a:t>a) realizar transferência voluntária de recursos da União aos Estados e Municípios, e dos Estados aos Municípios, sob pena de nulidade de pleno direito, ressalvados os recursos destinados a cumprir obrigação formal preexistente para execução de obra ou serviço em andamento e com cronograma prefixado, e os destinados a atender situações de emergência e de calamidade pública;</a:t>
            </a:r>
          </a:p>
          <a:p>
            <a:pPr algn="just"/>
            <a:r>
              <a:rPr lang="pt-BR" sz="2400" b="1" dirty="0">
                <a:solidFill>
                  <a:srgbClr val="0070C0">
                    <a:alpha val="80000"/>
                  </a:srgbClr>
                </a:solidFill>
              </a:rPr>
              <a:t>Visa impedir, em período crítico, o incremento de repasses de verbas públicas, com prejuízo aos partidos e candidatos opositores ao governo. </a:t>
            </a:r>
          </a:p>
          <a:p>
            <a:r>
              <a:rPr lang="pt-BR" sz="2400" b="1" dirty="0">
                <a:solidFill>
                  <a:srgbClr val="0070C0">
                    <a:alpha val="80000"/>
                  </a:srgbClr>
                </a:solidFill>
              </a:rPr>
              <a:t>Transferência voluntária é toda aquela que não ocorre de determinação legal ou judiciária. </a:t>
            </a:r>
          </a:p>
          <a:p>
            <a:pPr algn="just"/>
            <a:endParaRPr lang="pt-BR" sz="1900" dirty="0">
              <a:solidFill>
                <a:srgbClr val="FF0000">
                  <a:alpha val="80000"/>
                </a:srgbClr>
              </a:solidFill>
            </a:endParaRPr>
          </a:p>
        </p:txBody>
      </p:sp>
      <p:pic>
        <p:nvPicPr>
          <p:cNvPr id="13" name="Imagem 12">
            <a:extLst>
              <a:ext uri="{FF2B5EF4-FFF2-40B4-BE49-F238E27FC236}">
                <a16:creationId xmlns:a16="http://schemas.microsoft.com/office/drawing/2014/main" id="{9A3FEFC5-B443-4192-BBA3-258D4336CE5E}"/>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039350" y="5905500"/>
            <a:ext cx="1903730" cy="675641"/>
          </a:xfrm>
          <a:prstGeom prst="rect">
            <a:avLst/>
          </a:prstGeom>
        </p:spPr>
      </p:pic>
      <p:pic>
        <p:nvPicPr>
          <p:cNvPr id="14" name="Imagem 13">
            <a:extLst>
              <a:ext uri="{FF2B5EF4-FFF2-40B4-BE49-F238E27FC236}">
                <a16:creationId xmlns:a16="http://schemas.microsoft.com/office/drawing/2014/main" id="{B8AFB3D2-170D-4C26-8299-37B6CA30FF0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455936" y="5838978"/>
            <a:ext cx="1772359" cy="1021340"/>
          </a:xfrm>
          <a:prstGeom prst="rect">
            <a:avLst/>
          </a:prstGeom>
        </p:spPr>
      </p:pic>
    </p:spTree>
    <p:extLst>
      <p:ext uri="{BB962C8B-B14F-4D97-AF65-F5344CB8AC3E}">
        <p14:creationId xmlns:p14="http://schemas.microsoft.com/office/powerpoint/2010/main" val="1812559082"/>
      </p:ext>
    </p:extLst>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1">
                <a:tint val="97000"/>
                <a:hueMod val="92000"/>
                <a:satMod val="169000"/>
                <a:lumMod val="164000"/>
              </a:schemeClr>
            </a:gs>
            <a:gs pos="100000">
              <a:schemeClr val="bg1">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9" name="Rectangle 7">
            <a:extLst>
              <a:ext uri="{FF2B5EF4-FFF2-40B4-BE49-F238E27FC236}">
                <a16:creationId xmlns:a16="http://schemas.microsoft.com/office/drawing/2014/main" id="{7E134C76-7FB4-4BB7-9322-DD8A4B179A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en-US"/>
          </a:p>
        </p:txBody>
      </p:sp>
      <p:sp useBgFill="1">
        <p:nvSpPr>
          <p:cNvPr id="11" name="Snip Single Corner Rectangle 17">
            <a:extLst>
              <a:ext uri="{FF2B5EF4-FFF2-40B4-BE49-F238E27FC236}">
                <a16:creationId xmlns:a16="http://schemas.microsoft.com/office/drawing/2014/main" id="{C0C57804-4F33-4D85-AA3E-DA0F214BBD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12188825" cy="6857999"/>
          </a:xfrm>
          <a:prstGeom prst="snip1Rect">
            <a:avLst>
              <a:gd name="adj" fmla="val 50000"/>
            </a:avLst>
          </a:prstGeom>
          <a:ln>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sp>
        <p:nvSpPr>
          <p:cNvPr id="3" name="Subtítulo 2">
            <a:extLst>
              <a:ext uri="{FF2B5EF4-FFF2-40B4-BE49-F238E27FC236}">
                <a16:creationId xmlns:a16="http://schemas.microsoft.com/office/drawing/2014/main" id="{FE9D4700-6050-481F-ABEC-4A89CC8AE6E6}"/>
              </a:ext>
            </a:extLst>
          </p:cNvPr>
          <p:cNvSpPr>
            <a:spLocks noGrp="1"/>
          </p:cNvSpPr>
          <p:nvPr>
            <p:ph type="subTitle" idx="1"/>
          </p:nvPr>
        </p:nvSpPr>
        <p:spPr>
          <a:xfrm>
            <a:off x="709127" y="466531"/>
            <a:ext cx="10058400" cy="5370129"/>
          </a:xfrm>
        </p:spPr>
        <p:txBody>
          <a:bodyPr>
            <a:normAutofit/>
          </a:bodyPr>
          <a:lstStyle/>
          <a:p>
            <a:pPr marL="342900" indent="-342900" algn="just">
              <a:spcAft>
                <a:spcPts val="1200"/>
              </a:spcAft>
              <a:buFont typeface="Wingdings" panose="05000000000000000000" pitchFamily="2" charset="2"/>
              <a:buChar char="à"/>
            </a:pPr>
            <a:r>
              <a:rPr lang="pt-BR" sz="2800" b="1" dirty="0">
                <a:solidFill>
                  <a:schemeClr val="tx1">
                    <a:alpha val="80000"/>
                  </a:schemeClr>
                </a:solidFill>
              </a:rPr>
              <a:t>Conceito e tipificação das condutas vedadas:</a:t>
            </a:r>
          </a:p>
          <a:p>
            <a:pPr algn="just">
              <a:spcAft>
                <a:spcPts val="1200"/>
              </a:spcAft>
            </a:pPr>
            <a:endParaRPr lang="pt-BR" sz="2800" b="1" dirty="0">
              <a:solidFill>
                <a:schemeClr val="tx1">
                  <a:alpha val="80000"/>
                </a:schemeClr>
              </a:solidFill>
            </a:endParaRPr>
          </a:p>
          <a:p>
            <a:pPr marL="342900" indent="-342900" algn="just">
              <a:spcAft>
                <a:spcPts val="1200"/>
              </a:spcAft>
              <a:buFont typeface="Arial" panose="020B0604020202020204" pitchFamily="34" charset="0"/>
              <a:buChar char="•"/>
            </a:pPr>
            <a:r>
              <a:rPr lang="pt-BR" sz="2800" b="1" dirty="0">
                <a:solidFill>
                  <a:schemeClr val="tx1">
                    <a:alpha val="80000"/>
                  </a:schemeClr>
                </a:solidFill>
                <a:sym typeface="Wingdings" panose="05000000000000000000" pitchFamily="2" charset="2"/>
              </a:rPr>
              <a:t>Princípio da igualdade entre os candidatos / reeleição / desincompatibilização dos administradores.</a:t>
            </a:r>
            <a:endParaRPr lang="pt-BR" sz="2800" b="1" dirty="0">
              <a:solidFill>
                <a:schemeClr val="tx1">
                  <a:alpha val="80000"/>
                </a:schemeClr>
              </a:solidFill>
            </a:endParaRPr>
          </a:p>
          <a:p>
            <a:pPr marL="342900" indent="-342900" algn="just">
              <a:spcAft>
                <a:spcPts val="1200"/>
              </a:spcAft>
              <a:buFont typeface="Arial" panose="020B0604020202020204" pitchFamily="34" charset="0"/>
              <a:buChar char="•"/>
            </a:pPr>
            <a:r>
              <a:rPr lang="pt-BR" sz="2800" b="1" dirty="0">
                <a:solidFill>
                  <a:schemeClr val="tx1">
                    <a:alpha val="80000"/>
                  </a:schemeClr>
                </a:solidFill>
              </a:rPr>
              <a:t>Conceito: Tipificações de abuso de poder político, que também representam improbidade administrativa. Interpretação taxativa pelo TSE. Previsão legal: </a:t>
            </a:r>
            <a:r>
              <a:rPr lang="pt-BR" sz="2800" b="1" dirty="0" err="1">
                <a:solidFill>
                  <a:schemeClr val="tx1">
                    <a:alpha val="80000"/>
                  </a:schemeClr>
                </a:solidFill>
              </a:rPr>
              <a:t>arts</a:t>
            </a:r>
            <a:r>
              <a:rPr lang="pt-BR" sz="2800" b="1" dirty="0">
                <a:solidFill>
                  <a:schemeClr val="tx1">
                    <a:alpha val="80000"/>
                  </a:schemeClr>
                </a:solidFill>
              </a:rPr>
              <a:t>. 73, 74, 75 e 77 da Lei nº 9.504/97.</a:t>
            </a:r>
          </a:p>
          <a:p>
            <a:pPr algn="just">
              <a:spcAft>
                <a:spcPts val="1200"/>
              </a:spcAft>
            </a:pPr>
            <a:endParaRPr lang="pt-BR" sz="2400" b="1" dirty="0">
              <a:solidFill>
                <a:schemeClr val="tx1">
                  <a:alpha val="80000"/>
                </a:schemeClr>
              </a:solidFill>
              <a:sym typeface="Wingdings" panose="05000000000000000000" pitchFamily="2" charset="2"/>
            </a:endParaRPr>
          </a:p>
          <a:p>
            <a:pPr marL="342900" indent="-342900" algn="just">
              <a:spcAft>
                <a:spcPts val="1200"/>
              </a:spcAft>
              <a:buFont typeface="Arial" panose="020B0604020202020204" pitchFamily="34" charset="0"/>
              <a:buChar char="•"/>
            </a:pPr>
            <a:endParaRPr lang="pt-BR" sz="2400" b="1" dirty="0">
              <a:solidFill>
                <a:schemeClr val="tx1">
                  <a:alpha val="80000"/>
                </a:schemeClr>
              </a:solidFill>
              <a:sym typeface="Wingdings" panose="05000000000000000000" pitchFamily="2" charset="2"/>
            </a:endParaRPr>
          </a:p>
          <a:p>
            <a:pPr algn="just"/>
            <a:endParaRPr lang="pt-BR" sz="2400" dirty="0">
              <a:solidFill>
                <a:schemeClr val="tx1">
                  <a:alpha val="80000"/>
                </a:schemeClr>
              </a:solidFill>
            </a:endParaRPr>
          </a:p>
        </p:txBody>
      </p:sp>
      <p:pic>
        <p:nvPicPr>
          <p:cNvPr id="13" name="Imagem 12">
            <a:extLst>
              <a:ext uri="{FF2B5EF4-FFF2-40B4-BE49-F238E27FC236}">
                <a16:creationId xmlns:a16="http://schemas.microsoft.com/office/drawing/2014/main" id="{9A3FEFC5-B443-4192-BBA3-258D4336CE5E}"/>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039350" y="5905500"/>
            <a:ext cx="1903730" cy="675641"/>
          </a:xfrm>
          <a:prstGeom prst="rect">
            <a:avLst/>
          </a:prstGeom>
        </p:spPr>
      </p:pic>
      <p:pic>
        <p:nvPicPr>
          <p:cNvPr id="14" name="Imagem 13">
            <a:extLst>
              <a:ext uri="{FF2B5EF4-FFF2-40B4-BE49-F238E27FC236}">
                <a16:creationId xmlns:a16="http://schemas.microsoft.com/office/drawing/2014/main" id="{B8AFB3D2-170D-4C26-8299-37B6CA30FF0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455936" y="5838978"/>
            <a:ext cx="1772359" cy="1021340"/>
          </a:xfrm>
          <a:prstGeom prst="rect">
            <a:avLst/>
          </a:prstGeom>
        </p:spPr>
      </p:pic>
    </p:spTree>
    <p:extLst>
      <p:ext uri="{BB962C8B-B14F-4D97-AF65-F5344CB8AC3E}">
        <p14:creationId xmlns:p14="http://schemas.microsoft.com/office/powerpoint/2010/main" val="3440825127"/>
      </p:ext>
    </p:extLst>
  </p:cSld>
  <p:clrMapOvr>
    <a:overrideClrMapping bg1="lt1" tx1="dk1" bg2="lt2" tx2="dk2" accent1="accent1" accent2="accent2" accent3="accent3" accent4="accent4" accent5="accent5" accent6="accent6" hlink="hlink" folHlink="folHlink"/>
  </p:clrMapOvr>
</p:sld>
</file>

<file path=ppt/slides/slide20.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1">
                <a:tint val="97000"/>
                <a:hueMod val="92000"/>
                <a:satMod val="169000"/>
                <a:lumMod val="164000"/>
              </a:schemeClr>
            </a:gs>
            <a:gs pos="100000">
              <a:schemeClr val="bg1">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9" name="Rectangle 7">
            <a:extLst>
              <a:ext uri="{FF2B5EF4-FFF2-40B4-BE49-F238E27FC236}">
                <a16:creationId xmlns:a16="http://schemas.microsoft.com/office/drawing/2014/main" id="{7E134C76-7FB4-4BB7-9322-DD8A4B179A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en-US"/>
          </a:p>
        </p:txBody>
      </p:sp>
      <p:sp useBgFill="1">
        <p:nvSpPr>
          <p:cNvPr id="11" name="Snip Single Corner Rectangle 17">
            <a:extLst>
              <a:ext uri="{FF2B5EF4-FFF2-40B4-BE49-F238E27FC236}">
                <a16:creationId xmlns:a16="http://schemas.microsoft.com/office/drawing/2014/main" id="{C0C57804-4F33-4D85-AA3E-DA0F214BBD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12188825" cy="6857999"/>
          </a:xfrm>
          <a:prstGeom prst="snip1Rect">
            <a:avLst>
              <a:gd name="adj" fmla="val 50000"/>
            </a:avLst>
          </a:prstGeom>
          <a:ln>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sp>
        <p:nvSpPr>
          <p:cNvPr id="3" name="Subtítulo 2">
            <a:extLst>
              <a:ext uri="{FF2B5EF4-FFF2-40B4-BE49-F238E27FC236}">
                <a16:creationId xmlns:a16="http://schemas.microsoft.com/office/drawing/2014/main" id="{FE9D4700-6050-481F-ABEC-4A89CC8AE6E6}"/>
              </a:ext>
            </a:extLst>
          </p:cNvPr>
          <p:cNvSpPr>
            <a:spLocks noGrp="1"/>
          </p:cNvSpPr>
          <p:nvPr>
            <p:ph type="subTitle" idx="1"/>
          </p:nvPr>
        </p:nvSpPr>
        <p:spPr>
          <a:xfrm>
            <a:off x="569167" y="634482"/>
            <a:ext cx="10198360" cy="5202178"/>
          </a:xfrm>
        </p:spPr>
        <p:txBody>
          <a:bodyPr>
            <a:normAutofit/>
          </a:bodyPr>
          <a:lstStyle/>
          <a:p>
            <a:pPr algn="just"/>
            <a:r>
              <a:rPr lang="pt-BR" sz="2400" b="1" u="sng" dirty="0">
                <a:solidFill>
                  <a:srgbClr val="0070C0">
                    <a:alpha val="80000"/>
                  </a:srgbClr>
                </a:solidFill>
              </a:rPr>
              <a:t>Exceções</a:t>
            </a:r>
            <a:r>
              <a:rPr lang="pt-BR" sz="2400" b="1" dirty="0">
                <a:solidFill>
                  <a:srgbClr val="0070C0">
                    <a:alpha val="80000"/>
                  </a:srgbClr>
                </a:solidFill>
              </a:rPr>
              <a:t>: </a:t>
            </a:r>
          </a:p>
          <a:p>
            <a:pPr marL="342900" indent="-342900" algn="just">
              <a:buFont typeface="Arial" panose="020B0604020202020204" pitchFamily="34" charset="0"/>
              <a:buChar char="•"/>
            </a:pPr>
            <a:r>
              <a:rPr lang="pt-BR" sz="2400" b="1" dirty="0">
                <a:solidFill>
                  <a:srgbClr val="0070C0">
                    <a:alpha val="80000"/>
                  </a:srgbClr>
                </a:solidFill>
              </a:rPr>
              <a:t>Recursos destinados a cumprir obrigação formal pré-existente para execução de obra ou serviço em andamento, com o cronograma pré-fixado </a:t>
            </a:r>
            <a:r>
              <a:rPr lang="pt-BR" sz="2400" b="1" u="sng" dirty="0">
                <a:solidFill>
                  <a:srgbClr val="0070C0">
                    <a:alpha val="80000"/>
                  </a:srgbClr>
                </a:solidFill>
              </a:rPr>
              <a:t>(obra ou serviço em andamento é aquela fisicamente iniciada, mas não concluída)</a:t>
            </a:r>
            <a:r>
              <a:rPr lang="pt-BR" sz="2400" b="1" dirty="0">
                <a:solidFill>
                  <a:srgbClr val="0070C0">
                    <a:alpha val="80000"/>
                  </a:srgbClr>
                </a:solidFill>
              </a:rPr>
              <a:t>;</a:t>
            </a:r>
          </a:p>
          <a:p>
            <a:pPr marL="342900" indent="-342900" algn="just">
              <a:buFont typeface="Arial" panose="020B0604020202020204" pitchFamily="34" charset="0"/>
              <a:buChar char="•"/>
            </a:pPr>
            <a:r>
              <a:rPr lang="pt-BR" sz="2400" b="1" dirty="0">
                <a:solidFill>
                  <a:srgbClr val="0070C0">
                    <a:alpha val="80000"/>
                  </a:srgbClr>
                </a:solidFill>
              </a:rPr>
              <a:t>Recursos destinados a atender situações de emergência e calamidade pública. A situação de emergência e calamidade pública deve ser devidamente reconhecida pela autoridade competente e a transferência de tais recursos pelo administrador deve atender ao numerário necessário para satisfazer as necessidades da situação. </a:t>
            </a:r>
          </a:p>
          <a:p>
            <a:pPr algn="just"/>
            <a:endParaRPr lang="pt-BR" sz="1900" dirty="0">
              <a:solidFill>
                <a:srgbClr val="FF0000">
                  <a:alpha val="80000"/>
                </a:srgbClr>
              </a:solidFill>
            </a:endParaRPr>
          </a:p>
        </p:txBody>
      </p:sp>
      <p:pic>
        <p:nvPicPr>
          <p:cNvPr id="13" name="Imagem 12">
            <a:extLst>
              <a:ext uri="{FF2B5EF4-FFF2-40B4-BE49-F238E27FC236}">
                <a16:creationId xmlns:a16="http://schemas.microsoft.com/office/drawing/2014/main" id="{9A3FEFC5-B443-4192-BBA3-258D4336CE5E}"/>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039350" y="5905500"/>
            <a:ext cx="1903730" cy="675641"/>
          </a:xfrm>
          <a:prstGeom prst="rect">
            <a:avLst/>
          </a:prstGeom>
        </p:spPr>
      </p:pic>
      <p:pic>
        <p:nvPicPr>
          <p:cNvPr id="14" name="Imagem 13">
            <a:extLst>
              <a:ext uri="{FF2B5EF4-FFF2-40B4-BE49-F238E27FC236}">
                <a16:creationId xmlns:a16="http://schemas.microsoft.com/office/drawing/2014/main" id="{B8AFB3D2-170D-4C26-8299-37B6CA30FF0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455936" y="5838978"/>
            <a:ext cx="1772359" cy="1021340"/>
          </a:xfrm>
          <a:prstGeom prst="rect">
            <a:avLst/>
          </a:prstGeom>
        </p:spPr>
      </p:pic>
    </p:spTree>
    <p:extLst>
      <p:ext uri="{BB962C8B-B14F-4D97-AF65-F5344CB8AC3E}">
        <p14:creationId xmlns:p14="http://schemas.microsoft.com/office/powerpoint/2010/main" val="2649527786"/>
      </p:ext>
    </p:extLst>
  </p:cSld>
  <p:clrMapOvr>
    <a:overrideClrMapping bg1="lt1" tx1="dk1" bg2="lt2" tx2="dk2" accent1="accent1" accent2="accent2" accent3="accent3" accent4="accent4" accent5="accent5" accent6="accent6" hlink="hlink" folHlink="folHlink"/>
  </p:clrMapOvr>
</p:sld>
</file>

<file path=ppt/slides/slide21.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1">
                <a:tint val="97000"/>
                <a:hueMod val="92000"/>
                <a:satMod val="169000"/>
                <a:lumMod val="164000"/>
              </a:schemeClr>
            </a:gs>
            <a:gs pos="100000">
              <a:schemeClr val="bg1">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9" name="Rectangle 7">
            <a:extLst>
              <a:ext uri="{FF2B5EF4-FFF2-40B4-BE49-F238E27FC236}">
                <a16:creationId xmlns:a16="http://schemas.microsoft.com/office/drawing/2014/main" id="{7E134C76-7FB4-4BB7-9322-DD8A4B179A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en-US"/>
          </a:p>
        </p:txBody>
      </p:sp>
      <p:sp useBgFill="1">
        <p:nvSpPr>
          <p:cNvPr id="11" name="Snip Single Corner Rectangle 17">
            <a:extLst>
              <a:ext uri="{FF2B5EF4-FFF2-40B4-BE49-F238E27FC236}">
                <a16:creationId xmlns:a16="http://schemas.microsoft.com/office/drawing/2014/main" id="{C0C57804-4F33-4D85-AA3E-DA0F214BBD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12188825" cy="6857999"/>
          </a:xfrm>
          <a:prstGeom prst="snip1Rect">
            <a:avLst>
              <a:gd name="adj" fmla="val 50000"/>
            </a:avLst>
          </a:prstGeom>
          <a:ln>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sp>
        <p:nvSpPr>
          <p:cNvPr id="3" name="Subtítulo 2">
            <a:extLst>
              <a:ext uri="{FF2B5EF4-FFF2-40B4-BE49-F238E27FC236}">
                <a16:creationId xmlns:a16="http://schemas.microsoft.com/office/drawing/2014/main" id="{FE9D4700-6050-481F-ABEC-4A89CC8AE6E6}"/>
              </a:ext>
            </a:extLst>
          </p:cNvPr>
          <p:cNvSpPr>
            <a:spLocks noGrp="1"/>
          </p:cNvSpPr>
          <p:nvPr>
            <p:ph type="subTitle" idx="1"/>
          </p:nvPr>
        </p:nvSpPr>
        <p:spPr>
          <a:xfrm>
            <a:off x="709127" y="634482"/>
            <a:ext cx="10058400" cy="5202178"/>
          </a:xfrm>
        </p:spPr>
        <p:txBody>
          <a:bodyPr>
            <a:normAutofit/>
          </a:bodyPr>
          <a:lstStyle/>
          <a:p>
            <a:pPr algn="just"/>
            <a:r>
              <a:rPr lang="pt-BR" sz="2600" dirty="0">
                <a:solidFill>
                  <a:schemeClr val="tx1">
                    <a:alpha val="80000"/>
                  </a:schemeClr>
                </a:solidFill>
              </a:rPr>
              <a:t>b) com exceção da propaganda de produtos e serviços que tenham concorrência no mercado, </a:t>
            </a:r>
            <a:r>
              <a:rPr lang="pt-BR" sz="2600" b="1" dirty="0">
                <a:solidFill>
                  <a:schemeClr val="tx1">
                    <a:alpha val="80000"/>
                  </a:schemeClr>
                </a:solidFill>
              </a:rPr>
              <a:t>autorizar publicidade institucional dos atos</a:t>
            </a:r>
            <a:r>
              <a:rPr lang="pt-BR" sz="2600" dirty="0">
                <a:solidFill>
                  <a:schemeClr val="tx1">
                    <a:alpha val="80000"/>
                  </a:schemeClr>
                </a:solidFill>
              </a:rPr>
              <a:t>, programas, obras, serviços e campanhas dos órgãos públicos federais, estaduais ou municipais, ou das respectivas entidades da administração indireta, salvo em caso de grave e urgente necessidade pública, assim reconhecida pela Justiça Eleitoral;</a:t>
            </a:r>
          </a:p>
          <a:p>
            <a:r>
              <a:rPr lang="pt-BR" sz="2600" b="1" dirty="0">
                <a:solidFill>
                  <a:srgbClr val="0070C0">
                    <a:alpha val="80000"/>
                  </a:srgbClr>
                </a:solidFill>
              </a:rPr>
              <a:t>Propaganda institucional </a:t>
            </a:r>
            <a:r>
              <a:rPr lang="pt-BR" sz="2600" b="1" dirty="0">
                <a:solidFill>
                  <a:srgbClr val="0070C0">
                    <a:alpha val="80000"/>
                  </a:srgbClr>
                </a:solidFill>
                <a:sym typeface="Wingdings" panose="05000000000000000000" pitchFamily="2" charset="2"/>
              </a:rPr>
              <a:t></a:t>
            </a:r>
            <a:r>
              <a:rPr lang="pt-BR" sz="2600" b="1" dirty="0">
                <a:solidFill>
                  <a:srgbClr val="0070C0">
                    <a:alpha val="80000"/>
                  </a:srgbClr>
                </a:solidFill>
              </a:rPr>
              <a:t> é aquela realizada para divulgar os atos e feitos da Administração Pública, fundada no dever de bem informar a população. Deve ser custeada com recursos públicos e não se confunde com a propaganda eleitoral. </a:t>
            </a:r>
          </a:p>
          <a:p>
            <a:pPr algn="just"/>
            <a:endParaRPr lang="pt-BR" sz="1900" b="1" dirty="0">
              <a:solidFill>
                <a:srgbClr val="0070C0">
                  <a:alpha val="80000"/>
                </a:srgbClr>
              </a:solidFill>
            </a:endParaRPr>
          </a:p>
        </p:txBody>
      </p:sp>
      <p:pic>
        <p:nvPicPr>
          <p:cNvPr id="13" name="Imagem 12">
            <a:extLst>
              <a:ext uri="{FF2B5EF4-FFF2-40B4-BE49-F238E27FC236}">
                <a16:creationId xmlns:a16="http://schemas.microsoft.com/office/drawing/2014/main" id="{9A3FEFC5-B443-4192-BBA3-258D4336CE5E}"/>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039350" y="5905500"/>
            <a:ext cx="1903730" cy="675641"/>
          </a:xfrm>
          <a:prstGeom prst="rect">
            <a:avLst/>
          </a:prstGeom>
        </p:spPr>
      </p:pic>
      <p:pic>
        <p:nvPicPr>
          <p:cNvPr id="14" name="Imagem 13">
            <a:extLst>
              <a:ext uri="{FF2B5EF4-FFF2-40B4-BE49-F238E27FC236}">
                <a16:creationId xmlns:a16="http://schemas.microsoft.com/office/drawing/2014/main" id="{B8AFB3D2-170D-4C26-8299-37B6CA30FF0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455936" y="5838978"/>
            <a:ext cx="1772359" cy="1021340"/>
          </a:xfrm>
          <a:prstGeom prst="rect">
            <a:avLst/>
          </a:prstGeom>
        </p:spPr>
      </p:pic>
    </p:spTree>
    <p:extLst>
      <p:ext uri="{BB962C8B-B14F-4D97-AF65-F5344CB8AC3E}">
        <p14:creationId xmlns:p14="http://schemas.microsoft.com/office/powerpoint/2010/main" val="2631025787"/>
      </p:ext>
    </p:extLst>
  </p:cSld>
  <p:clrMapOvr>
    <a:overrideClrMapping bg1="lt1" tx1="dk1" bg2="lt2" tx2="dk2" accent1="accent1" accent2="accent2" accent3="accent3" accent4="accent4" accent5="accent5" accent6="accent6" hlink="hlink" folHlink="folHlink"/>
  </p:clrMapOvr>
</p:sld>
</file>

<file path=ppt/slides/slide22.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1">
                <a:tint val="97000"/>
                <a:hueMod val="92000"/>
                <a:satMod val="169000"/>
                <a:lumMod val="164000"/>
              </a:schemeClr>
            </a:gs>
            <a:gs pos="100000">
              <a:schemeClr val="bg1">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9" name="Rectangle 7">
            <a:extLst>
              <a:ext uri="{FF2B5EF4-FFF2-40B4-BE49-F238E27FC236}">
                <a16:creationId xmlns:a16="http://schemas.microsoft.com/office/drawing/2014/main" id="{7E134C76-7FB4-4BB7-9322-DD8A4B179A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en-US"/>
          </a:p>
        </p:txBody>
      </p:sp>
      <p:sp useBgFill="1">
        <p:nvSpPr>
          <p:cNvPr id="11" name="Snip Single Corner Rectangle 17">
            <a:extLst>
              <a:ext uri="{FF2B5EF4-FFF2-40B4-BE49-F238E27FC236}">
                <a16:creationId xmlns:a16="http://schemas.microsoft.com/office/drawing/2014/main" id="{C0C57804-4F33-4D85-AA3E-DA0F214BBD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12188825" cy="6857999"/>
          </a:xfrm>
          <a:prstGeom prst="snip1Rect">
            <a:avLst>
              <a:gd name="adj" fmla="val 50000"/>
            </a:avLst>
          </a:prstGeom>
          <a:ln>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sp>
        <p:nvSpPr>
          <p:cNvPr id="3" name="Subtítulo 2">
            <a:extLst>
              <a:ext uri="{FF2B5EF4-FFF2-40B4-BE49-F238E27FC236}">
                <a16:creationId xmlns:a16="http://schemas.microsoft.com/office/drawing/2014/main" id="{FE9D4700-6050-481F-ABEC-4A89CC8AE6E6}"/>
              </a:ext>
            </a:extLst>
          </p:cNvPr>
          <p:cNvSpPr>
            <a:spLocks noGrp="1"/>
          </p:cNvSpPr>
          <p:nvPr>
            <p:ph type="subTitle" idx="1"/>
          </p:nvPr>
        </p:nvSpPr>
        <p:spPr>
          <a:xfrm>
            <a:off x="709127" y="634482"/>
            <a:ext cx="10058400" cy="5202178"/>
          </a:xfrm>
        </p:spPr>
        <p:txBody>
          <a:bodyPr>
            <a:normAutofit/>
          </a:bodyPr>
          <a:lstStyle/>
          <a:p>
            <a:pPr marL="342900" indent="-342900" algn="just">
              <a:buFont typeface="Arial" panose="020B0604020202020204" pitchFamily="34" charset="0"/>
              <a:buChar char="•"/>
            </a:pPr>
            <a:r>
              <a:rPr lang="pt-BR" sz="2800" b="1" dirty="0">
                <a:solidFill>
                  <a:srgbClr val="0070C0">
                    <a:alpha val="80000"/>
                  </a:srgbClr>
                </a:solidFill>
              </a:rPr>
              <a:t>Não pode ser autorizada e nem realizada (entendimento jurisprudencial consolidado) no trimestre anterior ao pleito.</a:t>
            </a:r>
          </a:p>
          <a:p>
            <a:pPr marL="342900" indent="-342900" algn="just">
              <a:buFont typeface="Arial" panose="020B0604020202020204" pitchFamily="34" charset="0"/>
              <a:buChar char="•"/>
            </a:pPr>
            <a:r>
              <a:rPr lang="pt-BR" sz="2800" b="1" dirty="0">
                <a:solidFill>
                  <a:srgbClr val="0070C0">
                    <a:alpha val="80000"/>
                  </a:srgbClr>
                </a:solidFill>
              </a:rPr>
              <a:t>Vedação ampla e irrestrita.</a:t>
            </a:r>
          </a:p>
          <a:p>
            <a:pPr marL="342900" indent="-342900" algn="just">
              <a:buFont typeface="Arial" panose="020B0604020202020204" pitchFamily="34" charset="0"/>
              <a:buChar char="•"/>
            </a:pPr>
            <a:r>
              <a:rPr lang="pt-BR" sz="2800" b="1" dirty="0">
                <a:solidFill>
                  <a:srgbClr val="0070C0">
                    <a:alpha val="80000"/>
                  </a:srgbClr>
                </a:solidFill>
              </a:rPr>
              <a:t>Desnecessidade da exigência que tal propaganda tenha cunho eleitoral, mesmo aquelas sem interferência no processo eleitoral devem ser suspensas.</a:t>
            </a:r>
          </a:p>
          <a:p>
            <a:pPr marL="342900" indent="-342900" algn="just">
              <a:buFont typeface="Arial" panose="020B0604020202020204" pitchFamily="34" charset="0"/>
              <a:buChar char="•"/>
            </a:pPr>
            <a:r>
              <a:rPr lang="pt-BR" sz="2800" b="1" dirty="0">
                <a:solidFill>
                  <a:srgbClr val="0070C0">
                    <a:alpha val="80000"/>
                  </a:srgbClr>
                </a:solidFill>
              </a:rPr>
              <a:t>Atinge a administração direta e indireta.</a:t>
            </a:r>
          </a:p>
          <a:p>
            <a:pPr algn="just"/>
            <a:endParaRPr lang="pt-BR" sz="1900" b="1" dirty="0">
              <a:solidFill>
                <a:srgbClr val="0070C0">
                  <a:alpha val="80000"/>
                </a:srgbClr>
              </a:solidFill>
            </a:endParaRPr>
          </a:p>
        </p:txBody>
      </p:sp>
      <p:pic>
        <p:nvPicPr>
          <p:cNvPr id="13" name="Imagem 12">
            <a:extLst>
              <a:ext uri="{FF2B5EF4-FFF2-40B4-BE49-F238E27FC236}">
                <a16:creationId xmlns:a16="http://schemas.microsoft.com/office/drawing/2014/main" id="{9A3FEFC5-B443-4192-BBA3-258D4336CE5E}"/>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039350" y="5905500"/>
            <a:ext cx="1903730" cy="675641"/>
          </a:xfrm>
          <a:prstGeom prst="rect">
            <a:avLst/>
          </a:prstGeom>
        </p:spPr>
      </p:pic>
      <p:pic>
        <p:nvPicPr>
          <p:cNvPr id="14" name="Imagem 13">
            <a:extLst>
              <a:ext uri="{FF2B5EF4-FFF2-40B4-BE49-F238E27FC236}">
                <a16:creationId xmlns:a16="http://schemas.microsoft.com/office/drawing/2014/main" id="{B8AFB3D2-170D-4C26-8299-37B6CA30FF0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455936" y="5838978"/>
            <a:ext cx="1772359" cy="1021340"/>
          </a:xfrm>
          <a:prstGeom prst="rect">
            <a:avLst/>
          </a:prstGeom>
        </p:spPr>
      </p:pic>
    </p:spTree>
    <p:extLst>
      <p:ext uri="{BB962C8B-B14F-4D97-AF65-F5344CB8AC3E}">
        <p14:creationId xmlns:p14="http://schemas.microsoft.com/office/powerpoint/2010/main" val="1063568702"/>
      </p:ext>
    </p:extLst>
  </p:cSld>
  <p:clrMapOvr>
    <a:overrideClrMapping bg1="lt1" tx1="dk1" bg2="lt2" tx2="dk2" accent1="accent1" accent2="accent2" accent3="accent3" accent4="accent4" accent5="accent5" accent6="accent6" hlink="hlink" folHlink="folHlink"/>
  </p:clrMapOvr>
</p:sld>
</file>

<file path=ppt/slides/slide23.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1">
                <a:tint val="97000"/>
                <a:hueMod val="92000"/>
                <a:satMod val="169000"/>
                <a:lumMod val="164000"/>
              </a:schemeClr>
            </a:gs>
            <a:gs pos="100000">
              <a:schemeClr val="bg1">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9" name="Rectangle 7">
            <a:extLst>
              <a:ext uri="{FF2B5EF4-FFF2-40B4-BE49-F238E27FC236}">
                <a16:creationId xmlns:a16="http://schemas.microsoft.com/office/drawing/2014/main" id="{7E134C76-7FB4-4BB7-9322-DD8A4B179A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en-US"/>
          </a:p>
        </p:txBody>
      </p:sp>
      <p:sp useBgFill="1">
        <p:nvSpPr>
          <p:cNvPr id="11" name="Snip Single Corner Rectangle 17">
            <a:extLst>
              <a:ext uri="{FF2B5EF4-FFF2-40B4-BE49-F238E27FC236}">
                <a16:creationId xmlns:a16="http://schemas.microsoft.com/office/drawing/2014/main" id="{C0C57804-4F33-4D85-AA3E-DA0F214BBD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12188825" cy="6857999"/>
          </a:xfrm>
          <a:prstGeom prst="snip1Rect">
            <a:avLst>
              <a:gd name="adj" fmla="val 50000"/>
            </a:avLst>
          </a:prstGeom>
          <a:ln>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sp>
        <p:nvSpPr>
          <p:cNvPr id="3" name="Subtítulo 2">
            <a:extLst>
              <a:ext uri="{FF2B5EF4-FFF2-40B4-BE49-F238E27FC236}">
                <a16:creationId xmlns:a16="http://schemas.microsoft.com/office/drawing/2014/main" id="{FE9D4700-6050-481F-ABEC-4A89CC8AE6E6}"/>
              </a:ext>
            </a:extLst>
          </p:cNvPr>
          <p:cNvSpPr>
            <a:spLocks noGrp="1"/>
          </p:cNvSpPr>
          <p:nvPr>
            <p:ph type="subTitle" idx="1"/>
          </p:nvPr>
        </p:nvSpPr>
        <p:spPr>
          <a:xfrm>
            <a:off x="455936" y="634482"/>
            <a:ext cx="10311591" cy="5202178"/>
          </a:xfrm>
        </p:spPr>
        <p:txBody>
          <a:bodyPr>
            <a:normAutofit/>
          </a:bodyPr>
          <a:lstStyle/>
          <a:p>
            <a:pPr algn="just"/>
            <a:r>
              <a:rPr lang="pt-BR" sz="2800" b="1" dirty="0">
                <a:solidFill>
                  <a:srgbClr val="0070C0">
                    <a:alpha val="80000"/>
                  </a:srgbClr>
                </a:solidFill>
              </a:rPr>
              <a:t>O artigo 37, §1º da Constituição da República estabelece os requisitos da propaganda institucional:</a:t>
            </a:r>
          </a:p>
          <a:p>
            <a:pPr lvl="1" algn="just"/>
            <a:r>
              <a:rPr lang="pt-BR" sz="2800" b="1" i="1" dirty="0">
                <a:solidFill>
                  <a:srgbClr val="0070C0">
                    <a:alpha val="80000"/>
                  </a:srgbClr>
                </a:solidFill>
              </a:rPr>
              <a:t>Art. 37, § 1º da CF/88: A publicidade dos atos, programas, obras, serviços e campanhas dos órgãos públicos deverá ter caráter educativo, informativo ou de orientação social, dela não podendo constar nomes, símbolos ou imagens que caracterizem promoção pessoal de autoridades ou servidores públicos (conceito de propaganda institucional).</a:t>
            </a:r>
          </a:p>
        </p:txBody>
      </p:sp>
      <p:pic>
        <p:nvPicPr>
          <p:cNvPr id="13" name="Imagem 12">
            <a:extLst>
              <a:ext uri="{FF2B5EF4-FFF2-40B4-BE49-F238E27FC236}">
                <a16:creationId xmlns:a16="http://schemas.microsoft.com/office/drawing/2014/main" id="{9A3FEFC5-B443-4192-BBA3-258D4336CE5E}"/>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039350" y="5905500"/>
            <a:ext cx="1903730" cy="675641"/>
          </a:xfrm>
          <a:prstGeom prst="rect">
            <a:avLst/>
          </a:prstGeom>
        </p:spPr>
      </p:pic>
      <p:pic>
        <p:nvPicPr>
          <p:cNvPr id="14" name="Imagem 13">
            <a:extLst>
              <a:ext uri="{FF2B5EF4-FFF2-40B4-BE49-F238E27FC236}">
                <a16:creationId xmlns:a16="http://schemas.microsoft.com/office/drawing/2014/main" id="{B8AFB3D2-170D-4C26-8299-37B6CA30FF0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455936" y="5838978"/>
            <a:ext cx="1772359" cy="1021340"/>
          </a:xfrm>
          <a:prstGeom prst="rect">
            <a:avLst/>
          </a:prstGeom>
        </p:spPr>
      </p:pic>
    </p:spTree>
    <p:extLst>
      <p:ext uri="{BB962C8B-B14F-4D97-AF65-F5344CB8AC3E}">
        <p14:creationId xmlns:p14="http://schemas.microsoft.com/office/powerpoint/2010/main" val="1609892448"/>
      </p:ext>
    </p:extLst>
  </p:cSld>
  <p:clrMapOvr>
    <a:overrideClrMapping bg1="lt1" tx1="dk1" bg2="lt2" tx2="dk2" accent1="accent1" accent2="accent2" accent3="accent3" accent4="accent4" accent5="accent5" accent6="accent6" hlink="hlink" folHlink="folHlink"/>
  </p:clrMapOvr>
</p:sld>
</file>

<file path=ppt/slides/slide24.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1">
                <a:tint val="97000"/>
                <a:hueMod val="92000"/>
                <a:satMod val="169000"/>
                <a:lumMod val="164000"/>
              </a:schemeClr>
            </a:gs>
            <a:gs pos="100000">
              <a:schemeClr val="bg1">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9" name="Rectangle 7">
            <a:extLst>
              <a:ext uri="{FF2B5EF4-FFF2-40B4-BE49-F238E27FC236}">
                <a16:creationId xmlns:a16="http://schemas.microsoft.com/office/drawing/2014/main" id="{7E134C76-7FB4-4BB7-9322-DD8A4B179A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en-US"/>
          </a:p>
        </p:txBody>
      </p:sp>
      <p:sp useBgFill="1">
        <p:nvSpPr>
          <p:cNvPr id="11" name="Snip Single Corner Rectangle 17">
            <a:extLst>
              <a:ext uri="{FF2B5EF4-FFF2-40B4-BE49-F238E27FC236}">
                <a16:creationId xmlns:a16="http://schemas.microsoft.com/office/drawing/2014/main" id="{C0C57804-4F33-4D85-AA3E-DA0F214BBD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12188825" cy="6857999"/>
          </a:xfrm>
          <a:prstGeom prst="snip1Rect">
            <a:avLst>
              <a:gd name="adj" fmla="val 50000"/>
            </a:avLst>
          </a:prstGeom>
          <a:ln>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sp>
        <p:nvSpPr>
          <p:cNvPr id="3" name="Subtítulo 2">
            <a:extLst>
              <a:ext uri="{FF2B5EF4-FFF2-40B4-BE49-F238E27FC236}">
                <a16:creationId xmlns:a16="http://schemas.microsoft.com/office/drawing/2014/main" id="{FE9D4700-6050-481F-ABEC-4A89CC8AE6E6}"/>
              </a:ext>
            </a:extLst>
          </p:cNvPr>
          <p:cNvSpPr>
            <a:spLocks noGrp="1"/>
          </p:cNvSpPr>
          <p:nvPr>
            <p:ph type="subTitle" idx="1"/>
          </p:nvPr>
        </p:nvSpPr>
        <p:spPr>
          <a:xfrm>
            <a:off x="455936" y="634482"/>
            <a:ext cx="10311591" cy="5202178"/>
          </a:xfrm>
        </p:spPr>
        <p:txBody>
          <a:bodyPr>
            <a:normAutofit/>
          </a:bodyPr>
          <a:lstStyle/>
          <a:p>
            <a:pPr algn="just"/>
            <a:r>
              <a:rPr lang="pt-BR" sz="2800" b="1" dirty="0">
                <a:solidFill>
                  <a:srgbClr val="0070C0">
                    <a:alpha val="80000"/>
                  </a:srgbClr>
                </a:solidFill>
              </a:rPr>
              <a:t>Hipótese de desvirtuamento da propaganda institucional.</a:t>
            </a:r>
          </a:p>
          <a:p>
            <a:pPr algn="just"/>
            <a:r>
              <a:rPr lang="pt-BR" sz="2800" b="1" dirty="0">
                <a:solidFill>
                  <a:srgbClr val="0070C0">
                    <a:alpha val="80000"/>
                  </a:srgbClr>
                </a:solidFill>
              </a:rPr>
              <a:t>Pode gerar: </a:t>
            </a:r>
          </a:p>
          <a:p>
            <a:pPr marL="342900" indent="-342900" algn="just">
              <a:buFont typeface="Arial" panose="020B0604020202020204" pitchFamily="34" charset="0"/>
              <a:buChar char="•"/>
            </a:pPr>
            <a:r>
              <a:rPr lang="pt-BR" sz="2800" b="1" dirty="0">
                <a:solidFill>
                  <a:srgbClr val="0070C0">
                    <a:alpha val="80000"/>
                  </a:srgbClr>
                </a:solidFill>
              </a:rPr>
              <a:t>Atos de improbidade administrativa, apurado na justiça comum;</a:t>
            </a:r>
          </a:p>
          <a:p>
            <a:pPr marL="342900" indent="-342900" algn="just">
              <a:buFont typeface="Arial" panose="020B0604020202020204" pitchFamily="34" charset="0"/>
              <a:buChar char="•"/>
            </a:pPr>
            <a:r>
              <a:rPr lang="pt-BR" sz="2800" b="1" dirty="0">
                <a:solidFill>
                  <a:srgbClr val="0070C0">
                    <a:alpha val="80000"/>
                  </a:srgbClr>
                </a:solidFill>
              </a:rPr>
              <a:t>Ato de abuso de autoridade, apurado na forma do art. 74 da Lei 9.504/97;</a:t>
            </a:r>
          </a:p>
          <a:p>
            <a:pPr marL="342900" indent="-342900">
              <a:buFont typeface="Arial" panose="020B0604020202020204" pitchFamily="34" charset="0"/>
              <a:buChar char="•"/>
            </a:pPr>
            <a:r>
              <a:rPr lang="pt-BR" sz="2800" b="1" dirty="0">
                <a:solidFill>
                  <a:srgbClr val="0070C0">
                    <a:alpha val="80000"/>
                  </a:srgbClr>
                </a:solidFill>
              </a:rPr>
              <a:t>Propaganda institucional licita e sem violação ao princípio da impessoalidade, mas autorizada ou veiculada 3 meses antes do pleito, constitui conduta vedada, também a ser apurada na justiça eleitoral.</a:t>
            </a:r>
          </a:p>
        </p:txBody>
      </p:sp>
      <p:pic>
        <p:nvPicPr>
          <p:cNvPr id="13" name="Imagem 12">
            <a:extLst>
              <a:ext uri="{FF2B5EF4-FFF2-40B4-BE49-F238E27FC236}">
                <a16:creationId xmlns:a16="http://schemas.microsoft.com/office/drawing/2014/main" id="{9A3FEFC5-B443-4192-BBA3-258D4336CE5E}"/>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039350" y="5905500"/>
            <a:ext cx="1903730" cy="675641"/>
          </a:xfrm>
          <a:prstGeom prst="rect">
            <a:avLst/>
          </a:prstGeom>
        </p:spPr>
      </p:pic>
      <p:pic>
        <p:nvPicPr>
          <p:cNvPr id="14" name="Imagem 13">
            <a:extLst>
              <a:ext uri="{FF2B5EF4-FFF2-40B4-BE49-F238E27FC236}">
                <a16:creationId xmlns:a16="http://schemas.microsoft.com/office/drawing/2014/main" id="{B8AFB3D2-170D-4C26-8299-37B6CA30FF0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455936" y="5838978"/>
            <a:ext cx="1772359" cy="1021340"/>
          </a:xfrm>
          <a:prstGeom prst="rect">
            <a:avLst/>
          </a:prstGeom>
        </p:spPr>
      </p:pic>
    </p:spTree>
    <p:extLst>
      <p:ext uri="{BB962C8B-B14F-4D97-AF65-F5344CB8AC3E}">
        <p14:creationId xmlns:p14="http://schemas.microsoft.com/office/powerpoint/2010/main" val="2072562845"/>
      </p:ext>
    </p:extLst>
  </p:cSld>
  <p:clrMapOvr>
    <a:overrideClrMapping bg1="lt1" tx1="dk1" bg2="lt2" tx2="dk2" accent1="accent1" accent2="accent2" accent3="accent3" accent4="accent4" accent5="accent5" accent6="accent6" hlink="hlink" folHlink="folHlink"/>
  </p:clrMapOvr>
</p:sld>
</file>

<file path=ppt/slides/slide25.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1">
                <a:tint val="97000"/>
                <a:hueMod val="92000"/>
                <a:satMod val="169000"/>
                <a:lumMod val="164000"/>
              </a:schemeClr>
            </a:gs>
            <a:gs pos="100000">
              <a:schemeClr val="bg1">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9" name="Rectangle 7">
            <a:extLst>
              <a:ext uri="{FF2B5EF4-FFF2-40B4-BE49-F238E27FC236}">
                <a16:creationId xmlns:a16="http://schemas.microsoft.com/office/drawing/2014/main" id="{7E134C76-7FB4-4BB7-9322-DD8A4B179A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en-US"/>
          </a:p>
        </p:txBody>
      </p:sp>
      <p:sp useBgFill="1">
        <p:nvSpPr>
          <p:cNvPr id="11" name="Snip Single Corner Rectangle 17">
            <a:extLst>
              <a:ext uri="{FF2B5EF4-FFF2-40B4-BE49-F238E27FC236}">
                <a16:creationId xmlns:a16="http://schemas.microsoft.com/office/drawing/2014/main" id="{C0C57804-4F33-4D85-AA3E-DA0F214BBD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12188825" cy="6857999"/>
          </a:xfrm>
          <a:prstGeom prst="snip1Rect">
            <a:avLst>
              <a:gd name="adj" fmla="val 50000"/>
            </a:avLst>
          </a:prstGeom>
          <a:ln>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sp>
        <p:nvSpPr>
          <p:cNvPr id="3" name="Subtítulo 2">
            <a:extLst>
              <a:ext uri="{FF2B5EF4-FFF2-40B4-BE49-F238E27FC236}">
                <a16:creationId xmlns:a16="http://schemas.microsoft.com/office/drawing/2014/main" id="{FE9D4700-6050-481F-ABEC-4A89CC8AE6E6}"/>
              </a:ext>
            </a:extLst>
          </p:cNvPr>
          <p:cNvSpPr>
            <a:spLocks noGrp="1"/>
          </p:cNvSpPr>
          <p:nvPr>
            <p:ph type="subTitle" idx="1"/>
          </p:nvPr>
        </p:nvSpPr>
        <p:spPr>
          <a:xfrm>
            <a:off x="709127" y="276859"/>
            <a:ext cx="10058400" cy="5559801"/>
          </a:xfrm>
        </p:spPr>
        <p:txBody>
          <a:bodyPr>
            <a:normAutofit/>
          </a:bodyPr>
          <a:lstStyle/>
          <a:p>
            <a:pPr algn="ctr"/>
            <a:r>
              <a:rPr lang="pt-BR" sz="2200" b="1" cap="all" dirty="0">
                <a:ln w="3175" cmpd="sng">
                  <a:noFill/>
                </a:ln>
                <a:solidFill>
                  <a:schemeClr val="tx2"/>
                </a:solidFill>
                <a:latin typeface="+mj-lt"/>
                <a:ea typeface="+mj-ea"/>
                <a:cs typeface="+mj-cs"/>
              </a:rPr>
              <a:t>PLACAS</a:t>
            </a:r>
          </a:p>
          <a:p>
            <a:pPr algn="just"/>
            <a:r>
              <a:rPr lang="pt-BR" sz="2400" b="1" dirty="0">
                <a:solidFill>
                  <a:srgbClr val="0070C0">
                    <a:alpha val="80000"/>
                  </a:srgbClr>
                </a:solidFill>
              </a:rPr>
              <a:t>Possibilidade de manutenção daquelas placas colocadas antes do período vedado, desde que não constem expressões que possam identificar autoridades, servidores ou administrações, cujos dirigentes estejam em campanha eleitoral. Cabe ao ente público responsável retirar as placas que não seja informativas, sob pena de ser proposta ação eleitoral sancionatória.</a:t>
            </a:r>
          </a:p>
          <a:p>
            <a:pPr algn="ctr"/>
            <a:r>
              <a:rPr lang="pt-BR" sz="2400" b="1" cap="all" dirty="0">
                <a:ln w="3175" cmpd="sng">
                  <a:noFill/>
                </a:ln>
                <a:solidFill>
                  <a:schemeClr val="tx2"/>
                </a:solidFill>
                <a:latin typeface="+mj-lt"/>
                <a:ea typeface="+mj-ea"/>
                <a:cs typeface="+mj-cs"/>
              </a:rPr>
              <a:t>INTERNET</a:t>
            </a:r>
          </a:p>
          <a:p>
            <a:pPr algn="just"/>
            <a:r>
              <a:rPr lang="pt-BR" sz="2400" b="1" dirty="0">
                <a:solidFill>
                  <a:srgbClr val="0070C0">
                    <a:alpha val="80000"/>
                  </a:srgbClr>
                </a:solidFill>
              </a:rPr>
              <a:t>A manutenção da página institucional na internet com finalidade informativa é garantida. Entretanto, no período vedado não pode ser veiculada propaganda institucional ou qualquer tipo de propaganda eleitoral.</a:t>
            </a:r>
          </a:p>
        </p:txBody>
      </p:sp>
      <p:pic>
        <p:nvPicPr>
          <p:cNvPr id="13" name="Imagem 12">
            <a:extLst>
              <a:ext uri="{FF2B5EF4-FFF2-40B4-BE49-F238E27FC236}">
                <a16:creationId xmlns:a16="http://schemas.microsoft.com/office/drawing/2014/main" id="{9A3FEFC5-B443-4192-BBA3-258D4336CE5E}"/>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039350" y="5905500"/>
            <a:ext cx="1903730" cy="675641"/>
          </a:xfrm>
          <a:prstGeom prst="rect">
            <a:avLst/>
          </a:prstGeom>
        </p:spPr>
      </p:pic>
      <p:pic>
        <p:nvPicPr>
          <p:cNvPr id="14" name="Imagem 13">
            <a:extLst>
              <a:ext uri="{FF2B5EF4-FFF2-40B4-BE49-F238E27FC236}">
                <a16:creationId xmlns:a16="http://schemas.microsoft.com/office/drawing/2014/main" id="{B8AFB3D2-170D-4C26-8299-37B6CA30FF0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455936" y="5838978"/>
            <a:ext cx="1772359" cy="1021340"/>
          </a:xfrm>
          <a:prstGeom prst="rect">
            <a:avLst/>
          </a:prstGeom>
        </p:spPr>
      </p:pic>
    </p:spTree>
    <p:extLst>
      <p:ext uri="{BB962C8B-B14F-4D97-AF65-F5344CB8AC3E}">
        <p14:creationId xmlns:p14="http://schemas.microsoft.com/office/powerpoint/2010/main" val="3180093347"/>
      </p:ext>
    </p:extLst>
  </p:cSld>
  <p:clrMapOvr>
    <a:overrideClrMapping bg1="lt1" tx1="dk1" bg2="lt2" tx2="dk2" accent1="accent1" accent2="accent2" accent3="accent3" accent4="accent4" accent5="accent5" accent6="accent6" hlink="hlink" folHlink="folHlink"/>
  </p:clrMapOvr>
</p:sld>
</file>

<file path=ppt/slides/slide26.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1">
                <a:tint val="97000"/>
                <a:hueMod val="92000"/>
                <a:satMod val="169000"/>
                <a:lumMod val="164000"/>
              </a:schemeClr>
            </a:gs>
            <a:gs pos="100000">
              <a:schemeClr val="bg1">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9" name="Rectangle 7">
            <a:extLst>
              <a:ext uri="{FF2B5EF4-FFF2-40B4-BE49-F238E27FC236}">
                <a16:creationId xmlns:a16="http://schemas.microsoft.com/office/drawing/2014/main" id="{7E134C76-7FB4-4BB7-9322-DD8A4B179A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en-US"/>
          </a:p>
        </p:txBody>
      </p:sp>
      <p:sp useBgFill="1">
        <p:nvSpPr>
          <p:cNvPr id="11" name="Snip Single Corner Rectangle 17">
            <a:extLst>
              <a:ext uri="{FF2B5EF4-FFF2-40B4-BE49-F238E27FC236}">
                <a16:creationId xmlns:a16="http://schemas.microsoft.com/office/drawing/2014/main" id="{C0C57804-4F33-4D85-AA3E-DA0F214BBD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12188825" cy="6857999"/>
          </a:xfrm>
          <a:prstGeom prst="snip1Rect">
            <a:avLst>
              <a:gd name="adj" fmla="val 50000"/>
            </a:avLst>
          </a:prstGeom>
          <a:ln>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sp>
        <p:nvSpPr>
          <p:cNvPr id="3" name="Subtítulo 2">
            <a:extLst>
              <a:ext uri="{FF2B5EF4-FFF2-40B4-BE49-F238E27FC236}">
                <a16:creationId xmlns:a16="http://schemas.microsoft.com/office/drawing/2014/main" id="{FE9D4700-6050-481F-ABEC-4A89CC8AE6E6}"/>
              </a:ext>
            </a:extLst>
          </p:cNvPr>
          <p:cNvSpPr>
            <a:spLocks noGrp="1"/>
          </p:cNvSpPr>
          <p:nvPr>
            <p:ph type="subTitle" idx="1"/>
          </p:nvPr>
        </p:nvSpPr>
        <p:spPr>
          <a:xfrm>
            <a:off x="270588" y="276859"/>
            <a:ext cx="10496939" cy="5559801"/>
          </a:xfrm>
        </p:spPr>
        <p:txBody>
          <a:bodyPr>
            <a:noAutofit/>
          </a:bodyPr>
          <a:lstStyle/>
          <a:p>
            <a:pPr algn="just"/>
            <a:r>
              <a:rPr lang="pt-BR" sz="2000" b="1" dirty="0">
                <a:solidFill>
                  <a:srgbClr val="0070C0">
                    <a:alpha val="80000"/>
                  </a:srgbClr>
                </a:solidFill>
              </a:rPr>
              <a:t>“(...) Conduta vedada. Art. 73, VI, b, da Lei 9.504/97. 1. O fato narrado na ação de investigação judicial eleitoral consiste na veiculação de notícias referentes ao governo do Distrito Federal no site da Agência Brasília, canal institucional do GDF e em página do Facebook, nos três meses que antecederam o pleito. (...) 4. As notícias veiculadas não se enquadram nas duas exceções legais, estando caracterizada a conduta vedada que proíbe a veiculação de publicidade institucional no período proibitivo. 5. É evidente que o governo do Distrito Federal, no período crítico vedado pela legislação eleitoral, prosseguiu com a divulgação na internet (rede social e sítio eletrônico) de inúmeras notícias que consistiram em publicidade institucional, sem passar pelo crivo da Justiça Eleitoral, que poderia, em caráter preventivo, examinar se elas se enquadravam na hipótese de grave e urgente necessidade pública exigida para a pretendida veiculação em plena campanha eleitoral. 6. </a:t>
            </a:r>
            <a:r>
              <a:rPr lang="pt-BR" sz="2000" b="1" u="sng" dirty="0">
                <a:solidFill>
                  <a:srgbClr val="0070C0">
                    <a:alpha val="80000"/>
                  </a:srgbClr>
                </a:solidFill>
              </a:rPr>
              <a:t>A jurisprudência deste Tribunal firmou-se no sentido de que o chefe do Poder Executivo é responsável pela divulgação da publicidade institucional, independentemente da delegação administrativa, por ser sua atribuição zelar pelo seu conteúdo </a:t>
            </a:r>
            <a:r>
              <a:rPr lang="pt-BR" sz="2000" b="1" dirty="0">
                <a:solidFill>
                  <a:srgbClr val="0070C0">
                    <a:alpha val="80000"/>
                  </a:srgbClr>
                </a:solidFill>
              </a:rPr>
              <a:t>(...)”</a:t>
            </a:r>
          </a:p>
          <a:p>
            <a:r>
              <a:rPr lang="pt-BR" sz="2000" b="1" dirty="0">
                <a:solidFill>
                  <a:srgbClr val="0070C0">
                    <a:alpha val="80000"/>
                  </a:srgbClr>
                </a:solidFill>
                <a:hlinkClick r:id="rId2"/>
              </a:rPr>
              <a:t>(Ac. de 7.12.2017 no RO nº 172365 , rel. Min. </a:t>
            </a:r>
            <a:r>
              <a:rPr lang="pt-BR" sz="2000" b="1" dirty="0" err="1">
                <a:solidFill>
                  <a:srgbClr val="0070C0">
                    <a:alpha val="80000"/>
                  </a:srgbClr>
                </a:solidFill>
                <a:hlinkClick r:id="rId2"/>
              </a:rPr>
              <a:t>Admar</a:t>
            </a:r>
            <a:r>
              <a:rPr lang="pt-BR" sz="2000" b="1" dirty="0">
                <a:solidFill>
                  <a:srgbClr val="0070C0">
                    <a:alpha val="80000"/>
                  </a:srgbClr>
                </a:solidFill>
                <a:hlinkClick r:id="rId2"/>
              </a:rPr>
              <a:t> Gonzaga</a:t>
            </a:r>
            <a:r>
              <a:rPr lang="pt-BR" sz="2000" b="1" dirty="0">
                <a:solidFill>
                  <a:schemeClr val="tx1">
                    <a:alpha val="80000"/>
                  </a:schemeClr>
                </a:solidFill>
              </a:rPr>
              <a:t>;</a:t>
            </a:r>
            <a:r>
              <a:rPr lang="pt-BR" sz="2000" b="1" dirty="0">
                <a:solidFill>
                  <a:srgbClr val="0070C0">
                    <a:alpha val="80000"/>
                  </a:srgbClr>
                </a:solidFill>
              </a:rPr>
              <a:t> </a:t>
            </a:r>
            <a:r>
              <a:rPr lang="pt-BR" sz="2000" b="1" dirty="0">
                <a:solidFill>
                  <a:srgbClr val="0070C0">
                    <a:alpha val="80000"/>
                  </a:srgbClr>
                </a:solidFill>
                <a:hlinkClick r:id="rId3"/>
              </a:rPr>
              <a:t>Ac. de 21.6.2016 no </a:t>
            </a:r>
            <a:r>
              <a:rPr lang="pt-BR" sz="2000" b="1" dirty="0" err="1">
                <a:solidFill>
                  <a:srgbClr val="0070C0">
                    <a:alpha val="80000"/>
                  </a:srgbClr>
                </a:solidFill>
                <a:hlinkClick r:id="rId3"/>
              </a:rPr>
              <a:t>AgR-RO</a:t>
            </a:r>
            <a:r>
              <a:rPr lang="pt-BR" sz="2000" b="1" dirty="0">
                <a:solidFill>
                  <a:srgbClr val="0070C0">
                    <a:alpha val="80000"/>
                  </a:srgbClr>
                </a:solidFill>
                <a:hlinkClick r:id="rId3"/>
              </a:rPr>
              <a:t> nº 251024, rel. Min. Maria Thereza de Assis Moura.)</a:t>
            </a:r>
            <a:endParaRPr lang="pt-BR" sz="2000" b="1" dirty="0">
              <a:solidFill>
                <a:srgbClr val="0070C0">
                  <a:alpha val="80000"/>
                </a:srgbClr>
              </a:solidFill>
            </a:endParaRPr>
          </a:p>
        </p:txBody>
      </p:sp>
      <p:pic>
        <p:nvPicPr>
          <p:cNvPr id="13" name="Imagem 12">
            <a:extLst>
              <a:ext uri="{FF2B5EF4-FFF2-40B4-BE49-F238E27FC236}">
                <a16:creationId xmlns:a16="http://schemas.microsoft.com/office/drawing/2014/main" id="{9A3FEFC5-B443-4192-BBA3-258D4336CE5E}"/>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10039350" y="5905500"/>
            <a:ext cx="1903730" cy="675641"/>
          </a:xfrm>
          <a:prstGeom prst="rect">
            <a:avLst/>
          </a:prstGeom>
        </p:spPr>
      </p:pic>
      <p:pic>
        <p:nvPicPr>
          <p:cNvPr id="14" name="Imagem 13">
            <a:extLst>
              <a:ext uri="{FF2B5EF4-FFF2-40B4-BE49-F238E27FC236}">
                <a16:creationId xmlns:a16="http://schemas.microsoft.com/office/drawing/2014/main" id="{B8AFB3D2-170D-4C26-8299-37B6CA30FF01}"/>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455936" y="5838978"/>
            <a:ext cx="1772359" cy="1021340"/>
          </a:xfrm>
          <a:prstGeom prst="rect">
            <a:avLst/>
          </a:prstGeom>
        </p:spPr>
      </p:pic>
    </p:spTree>
    <p:extLst>
      <p:ext uri="{BB962C8B-B14F-4D97-AF65-F5344CB8AC3E}">
        <p14:creationId xmlns:p14="http://schemas.microsoft.com/office/powerpoint/2010/main" val="4163481827"/>
      </p:ext>
    </p:extLst>
  </p:cSld>
  <p:clrMapOvr>
    <a:overrideClrMapping bg1="lt1" tx1="dk1" bg2="lt2" tx2="dk2" accent1="accent1" accent2="accent2" accent3="accent3" accent4="accent4" accent5="accent5" accent6="accent6" hlink="hlink" folHlink="folHlink"/>
  </p:clrMapOvr>
</p:sld>
</file>

<file path=ppt/slides/slide27.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1">
                <a:tint val="97000"/>
                <a:hueMod val="92000"/>
                <a:satMod val="169000"/>
                <a:lumMod val="164000"/>
              </a:schemeClr>
            </a:gs>
            <a:gs pos="100000">
              <a:schemeClr val="bg1">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9" name="Rectangle 7">
            <a:extLst>
              <a:ext uri="{FF2B5EF4-FFF2-40B4-BE49-F238E27FC236}">
                <a16:creationId xmlns:a16="http://schemas.microsoft.com/office/drawing/2014/main" id="{7E134C76-7FB4-4BB7-9322-DD8A4B179A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en-US"/>
          </a:p>
        </p:txBody>
      </p:sp>
      <p:sp useBgFill="1">
        <p:nvSpPr>
          <p:cNvPr id="11" name="Snip Single Corner Rectangle 17">
            <a:extLst>
              <a:ext uri="{FF2B5EF4-FFF2-40B4-BE49-F238E27FC236}">
                <a16:creationId xmlns:a16="http://schemas.microsoft.com/office/drawing/2014/main" id="{C0C57804-4F33-4D85-AA3E-DA0F214BBD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12188825" cy="6857999"/>
          </a:xfrm>
          <a:prstGeom prst="snip1Rect">
            <a:avLst>
              <a:gd name="adj" fmla="val 50000"/>
            </a:avLst>
          </a:prstGeom>
          <a:ln>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sp>
        <p:nvSpPr>
          <p:cNvPr id="3" name="Subtítulo 2">
            <a:extLst>
              <a:ext uri="{FF2B5EF4-FFF2-40B4-BE49-F238E27FC236}">
                <a16:creationId xmlns:a16="http://schemas.microsoft.com/office/drawing/2014/main" id="{FE9D4700-6050-481F-ABEC-4A89CC8AE6E6}"/>
              </a:ext>
            </a:extLst>
          </p:cNvPr>
          <p:cNvSpPr>
            <a:spLocks noGrp="1"/>
          </p:cNvSpPr>
          <p:nvPr>
            <p:ph type="subTitle" idx="1"/>
          </p:nvPr>
        </p:nvSpPr>
        <p:spPr>
          <a:xfrm>
            <a:off x="709127" y="634482"/>
            <a:ext cx="10058400" cy="5202178"/>
          </a:xfrm>
        </p:spPr>
        <p:txBody>
          <a:bodyPr>
            <a:normAutofit lnSpcReduction="10000"/>
          </a:bodyPr>
          <a:lstStyle/>
          <a:p>
            <a:pPr marL="0" lvl="1" algn="just"/>
            <a:r>
              <a:rPr lang="pt-BR" sz="2600" b="1" u="sng" dirty="0">
                <a:solidFill>
                  <a:srgbClr val="0070C0">
                    <a:alpha val="80000"/>
                  </a:srgbClr>
                </a:solidFill>
              </a:rPr>
              <a:t>Exceções</a:t>
            </a:r>
            <a:r>
              <a:rPr lang="pt-BR" sz="2600" b="1" dirty="0">
                <a:solidFill>
                  <a:srgbClr val="0070C0">
                    <a:alpha val="80000"/>
                  </a:srgbClr>
                </a:solidFill>
              </a:rPr>
              <a:t>: </a:t>
            </a:r>
          </a:p>
          <a:p>
            <a:pPr marL="342900" lvl="1" indent="-342900" algn="just">
              <a:buFont typeface="Arial" panose="020B0604020202020204" pitchFamily="34" charset="0"/>
              <a:buChar char="•"/>
            </a:pPr>
            <a:r>
              <a:rPr lang="pt-BR" sz="2600" b="1" dirty="0">
                <a:solidFill>
                  <a:srgbClr val="0070C0">
                    <a:alpha val="80000"/>
                  </a:srgbClr>
                </a:solidFill>
              </a:rPr>
              <a:t>A veiculação de propaganda institucional para os produtos ou serviços que tenham concorrência no mercado (ex.: derivados do petróleo, serviços de telecomunicações e outros). Apenas produtos que tenham concorrência no mercado da iniciativa privada é que consubstanciam exceção.</a:t>
            </a:r>
          </a:p>
          <a:p>
            <a:pPr marL="342900" indent="-342900" algn="just">
              <a:buFont typeface="Arial" panose="020B0604020202020204" pitchFamily="34" charset="0"/>
              <a:buChar char="•"/>
            </a:pPr>
            <a:r>
              <a:rPr lang="pt-BR" sz="2600" b="1" dirty="0">
                <a:solidFill>
                  <a:srgbClr val="0070C0">
                    <a:alpha val="80000"/>
                  </a:srgbClr>
                </a:solidFill>
              </a:rPr>
              <a:t>Casos de grave e urgente necessidade pública, assim reconhecidos pela Justiça Eleitoral. Nessa situação o interessado deve submeter o pedido ao judiciário e buscar autorização para veicular a propaganda. </a:t>
            </a:r>
          </a:p>
          <a:p>
            <a:pPr algn="just"/>
            <a:r>
              <a:rPr lang="pt-BR" sz="2600" b="1" dirty="0">
                <a:solidFill>
                  <a:srgbClr val="0070C0">
                    <a:alpha val="80000"/>
                  </a:srgbClr>
                </a:solidFill>
              </a:rPr>
              <a:t>    Ex.: Campanha nacional de vacinação</a:t>
            </a:r>
          </a:p>
          <a:p>
            <a:pPr algn="just"/>
            <a:endParaRPr lang="pt-BR" sz="1900" dirty="0">
              <a:solidFill>
                <a:srgbClr val="FF0000">
                  <a:alpha val="80000"/>
                </a:srgbClr>
              </a:solidFill>
            </a:endParaRPr>
          </a:p>
        </p:txBody>
      </p:sp>
      <p:pic>
        <p:nvPicPr>
          <p:cNvPr id="13" name="Imagem 12">
            <a:extLst>
              <a:ext uri="{FF2B5EF4-FFF2-40B4-BE49-F238E27FC236}">
                <a16:creationId xmlns:a16="http://schemas.microsoft.com/office/drawing/2014/main" id="{9A3FEFC5-B443-4192-BBA3-258D4336CE5E}"/>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039350" y="5905500"/>
            <a:ext cx="1903730" cy="675641"/>
          </a:xfrm>
          <a:prstGeom prst="rect">
            <a:avLst/>
          </a:prstGeom>
        </p:spPr>
      </p:pic>
      <p:pic>
        <p:nvPicPr>
          <p:cNvPr id="14" name="Imagem 13">
            <a:extLst>
              <a:ext uri="{FF2B5EF4-FFF2-40B4-BE49-F238E27FC236}">
                <a16:creationId xmlns:a16="http://schemas.microsoft.com/office/drawing/2014/main" id="{B8AFB3D2-170D-4C26-8299-37B6CA30FF0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455936" y="5838978"/>
            <a:ext cx="1772359" cy="1021340"/>
          </a:xfrm>
          <a:prstGeom prst="rect">
            <a:avLst/>
          </a:prstGeom>
        </p:spPr>
      </p:pic>
    </p:spTree>
    <p:extLst>
      <p:ext uri="{BB962C8B-B14F-4D97-AF65-F5344CB8AC3E}">
        <p14:creationId xmlns:p14="http://schemas.microsoft.com/office/powerpoint/2010/main" val="596968808"/>
      </p:ext>
    </p:extLst>
  </p:cSld>
  <p:clrMapOvr>
    <a:overrideClrMapping bg1="lt1" tx1="dk1" bg2="lt2" tx2="dk2" accent1="accent1" accent2="accent2" accent3="accent3" accent4="accent4" accent5="accent5" accent6="accent6" hlink="hlink" folHlink="folHlink"/>
  </p:clrMapOvr>
</p:sld>
</file>

<file path=ppt/slides/slide28.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1">
                <a:tint val="97000"/>
                <a:hueMod val="92000"/>
                <a:satMod val="169000"/>
                <a:lumMod val="164000"/>
              </a:schemeClr>
            </a:gs>
            <a:gs pos="100000">
              <a:schemeClr val="bg1">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9" name="Rectangle 7">
            <a:extLst>
              <a:ext uri="{FF2B5EF4-FFF2-40B4-BE49-F238E27FC236}">
                <a16:creationId xmlns:a16="http://schemas.microsoft.com/office/drawing/2014/main" id="{7E134C76-7FB4-4BB7-9322-DD8A4B179A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en-US"/>
          </a:p>
        </p:txBody>
      </p:sp>
      <p:sp useBgFill="1">
        <p:nvSpPr>
          <p:cNvPr id="11" name="Snip Single Corner Rectangle 17">
            <a:extLst>
              <a:ext uri="{FF2B5EF4-FFF2-40B4-BE49-F238E27FC236}">
                <a16:creationId xmlns:a16="http://schemas.microsoft.com/office/drawing/2014/main" id="{C0C57804-4F33-4D85-AA3E-DA0F214BBD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12188825" cy="6857999"/>
          </a:xfrm>
          <a:prstGeom prst="snip1Rect">
            <a:avLst>
              <a:gd name="adj" fmla="val 50000"/>
            </a:avLst>
          </a:prstGeom>
          <a:ln>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sp>
        <p:nvSpPr>
          <p:cNvPr id="3" name="Subtítulo 2">
            <a:extLst>
              <a:ext uri="{FF2B5EF4-FFF2-40B4-BE49-F238E27FC236}">
                <a16:creationId xmlns:a16="http://schemas.microsoft.com/office/drawing/2014/main" id="{FE9D4700-6050-481F-ABEC-4A89CC8AE6E6}"/>
              </a:ext>
            </a:extLst>
          </p:cNvPr>
          <p:cNvSpPr>
            <a:spLocks noGrp="1"/>
          </p:cNvSpPr>
          <p:nvPr>
            <p:ph type="subTitle" idx="1"/>
          </p:nvPr>
        </p:nvSpPr>
        <p:spPr>
          <a:xfrm>
            <a:off x="709127" y="634482"/>
            <a:ext cx="10058400" cy="5202178"/>
          </a:xfrm>
        </p:spPr>
        <p:txBody>
          <a:bodyPr>
            <a:normAutofit/>
          </a:bodyPr>
          <a:lstStyle/>
          <a:p>
            <a:pPr algn="just"/>
            <a:r>
              <a:rPr lang="pt-BR" sz="2600" dirty="0">
                <a:solidFill>
                  <a:schemeClr val="tx1">
                    <a:alpha val="80000"/>
                  </a:schemeClr>
                </a:solidFill>
              </a:rPr>
              <a:t>c) fazer pronunciamento em cadeia de rádio e televisão, fora do horário eleitoral gratuito, salvo quando, a critério da Justiça Eleitoral, tratar-se de matéria urgente, relevante e característica das funções de governo;</a:t>
            </a:r>
          </a:p>
          <a:p>
            <a:pPr algn="just"/>
            <a:endParaRPr lang="pt-BR" sz="2600" dirty="0">
              <a:solidFill>
                <a:schemeClr val="tx1">
                  <a:alpha val="80000"/>
                </a:schemeClr>
              </a:solidFill>
            </a:endParaRPr>
          </a:p>
          <a:p>
            <a:pPr algn="just"/>
            <a:r>
              <a:rPr lang="pt-BR" sz="2600" b="1" dirty="0">
                <a:solidFill>
                  <a:srgbClr val="0070C0">
                    <a:alpha val="80000"/>
                  </a:srgbClr>
                </a:solidFill>
              </a:rPr>
              <a:t>A conduta vedada é o pronunciamento através de cadeia de rádio e televisão fora do horário eleitoral gratuito, e não mera entrevista transmitida através de rádio e televisão. </a:t>
            </a:r>
          </a:p>
          <a:p>
            <a:pPr algn="just"/>
            <a:endParaRPr lang="pt-BR" sz="1900" dirty="0">
              <a:solidFill>
                <a:srgbClr val="0070C0">
                  <a:alpha val="80000"/>
                </a:srgbClr>
              </a:solidFill>
            </a:endParaRPr>
          </a:p>
          <a:p>
            <a:pPr algn="just"/>
            <a:endParaRPr lang="pt-BR" sz="1900" dirty="0">
              <a:solidFill>
                <a:srgbClr val="0070C0">
                  <a:alpha val="80000"/>
                </a:srgbClr>
              </a:solidFill>
            </a:endParaRPr>
          </a:p>
          <a:p>
            <a:pPr algn="just"/>
            <a:endParaRPr lang="pt-BR" sz="1900" dirty="0">
              <a:solidFill>
                <a:srgbClr val="FF0000">
                  <a:alpha val="80000"/>
                </a:srgbClr>
              </a:solidFill>
            </a:endParaRPr>
          </a:p>
        </p:txBody>
      </p:sp>
      <p:pic>
        <p:nvPicPr>
          <p:cNvPr id="13" name="Imagem 12">
            <a:extLst>
              <a:ext uri="{FF2B5EF4-FFF2-40B4-BE49-F238E27FC236}">
                <a16:creationId xmlns:a16="http://schemas.microsoft.com/office/drawing/2014/main" id="{9A3FEFC5-B443-4192-BBA3-258D4336CE5E}"/>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039350" y="5905500"/>
            <a:ext cx="1903730" cy="675641"/>
          </a:xfrm>
          <a:prstGeom prst="rect">
            <a:avLst/>
          </a:prstGeom>
        </p:spPr>
      </p:pic>
      <p:pic>
        <p:nvPicPr>
          <p:cNvPr id="14" name="Imagem 13">
            <a:extLst>
              <a:ext uri="{FF2B5EF4-FFF2-40B4-BE49-F238E27FC236}">
                <a16:creationId xmlns:a16="http://schemas.microsoft.com/office/drawing/2014/main" id="{B8AFB3D2-170D-4C26-8299-37B6CA30FF0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455936" y="5838978"/>
            <a:ext cx="1772359" cy="1021340"/>
          </a:xfrm>
          <a:prstGeom prst="rect">
            <a:avLst/>
          </a:prstGeom>
        </p:spPr>
      </p:pic>
    </p:spTree>
    <p:extLst>
      <p:ext uri="{BB962C8B-B14F-4D97-AF65-F5344CB8AC3E}">
        <p14:creationId xmlns:p14="http://schemas.microsoft.com/office/powerpoint/2010/main" val="3345807059"/>
      </p:ext>
    </p:extLst>
  </p:cSld>
  <p:clrMapOvr>
    <a:overrideClrMapping bg1="lt1" tx1="dk1" bg2="lt2" tx2="dk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1">
                <a:tint val="97000"/>
                <a:hueMod val="92000"/>
                <a:satMod val="169000"/>
                <a:lumMod val="164000"/>
              </a:schemeClr>
            </a:gs>
            <a:gs pos="100000">
              <a:schemeClr val="bg1">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9" name="Rectangle 7">
            <a:extLst>
              <a:ext uri="{FF2B5EF4-FFF2-40B4-BE49-F238E27FC236}">
                <a16:creationId xmlns:a16="http://schemas.microsoft.com/office/drawing/2014/main" id="{7E134C76-7FB4-4BB7-9322-DD8A4B179A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en-US"/>
          </a:p>
        </p:txBody>
      </p:sp>
      <p:sp useBgFill="1">
        <p:nvSpPr>
          <p:cNvPr id="11" name="Snip Single Corner Rectangle 17">
            <a:extLst>
              <a:ext uri="{FF2B5EF4-FFF2-40B4-BE49-F238E27FC236}">
                <a16:creationId xmlns:a16="http://schemas.microsoft.com/office/drawing/2014/main" id="{C0C57804-4F33-4D85-AA3E-DA0F214BBD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12188825" cy="6857999"/>
          </a:xfrm>
          <a:prstGeom prst="snip1Rect">
            <a:avLst>
              <a:gd name="adj" fmla="val 50000"/>
            </a:avLst>
          </a:prstGeom>
          <a:ln>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sp>
        <p:nvSpPr>
          <p:cNvPr id="3" name="Subtítulo 2">
            <a:extLst>
              <a:ext uri="{FF2B5EF4-FFF2-40B4-BE49-F238E27FC236}">
                <a16:creationId xmlns:a16="http://schemas.microsoft.com/office/drawing/2014/main" id="{FE9D4700-6050-481F-ABEC-4A89CC8AE6E6}"/>
              </a:ext>
            </a:extLst>
          </p:cNvPr>
          <p:cNvSpPr>
            <a:spLocks noGrp="1"/>
          </p:cNvSpPr>
          <p:nvPr>
            <p:ph type="subTitle" idx="1"/>
          </p:nvPr>
        </p:nvSpPr>
        <p:spPr>
          <a:xfrm>
            <a:off x="709127" y="466531"/>
            <a:ext cx="10058400" cy="5370129"/>
          </a:xfrm>
        </p:spPr>
        <p:txBody>
          <a:bodyPr>
            <a:normAutofit/>
          </a:bodyPr>
          <a:lstStyle/>
          <a:p>
            <a:pPr marL="342900" indent="-342900" algn="just">
              <a:spcAft>
                <a:spcPts val="1200"/>
              </a:spcAft>
              <a:buFont typeface="Arial" panose="020B0604020202020204" pitchFamily="34" charset="0"/>
              <a:buChar char="•"/>
            </a:pPr>
            <a:r>
              <a:rPr lang="pt-BR" sz="2800" b="1" dirty="0">
                <a:solidFill>
                  <a:schemeClr val="tx1">
                    <a:alpha val="80000"/>
                  </a:schemeClr>
                </a:solidFill>
                <a:sym typeface="Wingdings" panose="05000000000000000000" pitchFamily="2" charset="2"/>
              </a:rPr>
              <a:t>Sanções / Princípio da proporcionalidade: multa, cassação do registro ou diploma, suspensão da conduta e exclusão do fundo partidário.</a:t>
            </a:r>
          </a:p>
          <a:p>
            <a:pPr marL="342900" indent="-342900" algn="just">
              <a:spcAft>
                <a:spcPts val="1200"/>
              </a:spcAft>
              <a:buFont typeface="Arial" panose="020B0604020202020204" pitchFamily="34" charset="0"/>
              <a:buChar char="•"/>
            </a:pPr>
            <a:r>
              <a:rPr lang="pt-BR" sz="2800" b="1" dirty="0">
                <a:solidFill>
                  <a:schemeClr val="tx1">
                    <a:alpha val="80000"/>
                  </a:schemeClr>
                </a:solidFill>
                <a:sym typeface="Wingdings" panose="05000000000000000000" pitchFamily="2" charset="2"/>
              </a:rPr>
              <a:t>Conduta vedada / abuso de poder político (genérico) – art. 22 da LC 64/90.</a:t>
            </a:r>
          </a:p>
          <a:p>
            <a:pPr marL="342900" indent="-342900" algn="just">
              <a:spcAft>
                <a:spcPts val="1200"/>
              </a:spcAft>
              <a:buFont typeface="Arial" panose="020B0604020202020204" pitchFamily="34" charset="0"/>
              <a:buChar char="•"/>
            </a:pPr>
            <a:r>
              <a:rPr lang="pt-BR" sz="2800" b="1" dirty="0">
                <a:solidFill>
                  <a:schemeClr val="tx1">
                    <a:alpha val="80000"/>
                  </a:schemeClr>
                </a:solidFill>
                <a:sym typeface="Wingdings" panose="05000000000000000000" pitchFamily="2" charset="2"/>
              </a:rPr>
              <a:t>Sanções eleitorais cumuláveis com sanções administrativas.</a:t>
            </a:r>
          </a:p>
          <a:p>
            <a:pPr marL="342900" indent="-342900">
              <a:spcAft>
                <a:spcPts val="1200"/>
              </a:spcAft>
              <a:buFont typeface="Arial" panose="020B0604020202020204" pitchFamily="34" charset="0"/>
              <a:buChar char="•"/>
            </a:pPr>
            <a:r>
              <a:rPr lang="pt-BR" sz="2800" b="1" dirty="0">
                <a:solidFill>
                  <a:schemeClr val="tx1">
                    <a:alpha val="80000"/>
                  </a:schemeClr>
                </a:solidFill>
                <a:sym typeface="Wingdings" panose="05000000000000000000" pitchFamily="2" charset="2"/>
              </a:rPr>
              <a:t>Prazos: condutas permanentemente vedadas e com prazo determinado</a:t>
            </a:r>
          </a:p>
          <a:p>
            <a:pPr algn="just">
              <a:spcAft>
                <a:spcPts val="1200"/>
              </a:spcAft>
            </a:pPr>
            <a:endParaRPr lang="pt-BR" sz="2400" b="1" dirty="0">
              <a:solidFill>
                <a:schemeClr val="tx1">
                  <a:alpha val="80000"/>
                </a:schemeClr>
              </a:solidFill>
              <a:sym typeface="Wingdings" panose="05000000000000000000" pitchFamily="2" charset="2"/>
            </a:endParaRPr>
          </a:p>
          <a:p>
            <a:pPr marL="342900" indent="-342900" algn="just">
              <a:spcAft>
                <a:spcPts val="1200"/>
              </a:spcAft>
              <a:buFont typeface="Arial" panose="020B0604020202020204" pitchFamily="34" charset="0"/>
              <a:buChar char="•"/>
            </a:pPr>
            <a:endParaRPr lang="pt-BR" sz="2400" b="1" dirty="0">
              <a:solidFill>
                <a:schemeClr val="tx1">
                  <a:alpha val="80000"/>
                </a:schemeClr>
              </a:solidFill>
              <a:sym typeface="Wingdings" panose="05000000000000000000" pitchFamily="2" charset="2"/>
            </a:endParaRPr>
          </a:p>
          <a:p>
            <a:pPr algn="just"/>
            <a:endParaRPr lang="pt-BR" sz="2400" dirty="0">
              <a:solidFill>
                <a:schemeClr val="tx1">
                  <a:alpha val="80000"/>
                </a:schemeClr>
              </a:solidFill>
            </a:endParaRPr>
          </a:p>
        </p:txBody>
      </p:sp>
      <p:pic>
        <p:nvPicPr>
          <p:cNvPr id="13" name="Imagem 12">
            <a:extLst>
              <a:ext uri="{FF2B5EF4-FFF2-40B4-BE49-F238E27FC236}">
                <a16:creationId xmlns:a16="http://schemas.microsoft.com/office/drawing/2014/main" id="{9A3FEFC5-B443-4192-BBA3-258D4336CE5E}"/>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039350" y="5905500"/>
            <a:ext cx="1903730" cy="675641"/>
          </a:xfrm>
          <a:prstGeom prst="rect">
            <a:avLst/>
          </a:prstGeom>
        </p:spPr>
      </p:pic>
      <p:pic>
        <p:nvPicPr>
          <p:cNvPr id="14" name="Imagem 13">
            <a:extLst>
              <a:ext uri="{FF2B5EF4-FFF2-40B4-BE49-F238E27FC236}">
                <a16:creationId xmlns:a16="http://schemas.microsoft.com/office/drawing/2014/main" id="{B8AFB3D2-170D-4C26-8299-37B6CA30FF0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455936" y="5838978"/>
            <a:ext cx="1772359" cy="1021340"/>
          </a:xfrm>
          <a:prstGeom prst="rect">
            <a:avLst/>
          </a:prstGeom>
        </p:spPr>
      </p:pic>
    </p:spTree>
    <p:extLst>
      <p:ext uri="{BB962C8B-B14F-4D97-AF65-F5344CB8AC3E}">
        <p14:creationId xmlns:p14="http://schemas.microsoft.com/office/powerpoint/2010/main" val="1736714132"/>
      </p:ext>
    </p:extLst>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1">
                <a:tint val="97000"/>
                <a:hueMod val="92000"/>
                <a:satMod val="169000"/>
                <a:lumMod val="164000"/>
              </a:schemeClr>
            </a:gs>
            <a:gs pos="100000">
              <a:schemeClr val="bg1">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9" name="Rectangle 7">
            <a:extLst>
              <a:ext uri="{FF2B5EF4-FFF2-40B4-BE49-F238E27FC236}">
                <a16:creationId xmlns:a16="http://schemas.microsoft.com/office/drawing/2014/main" id="{7E134C76-7FB4-4BB7-9322-DD8A4B179A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en-US"/>
          </a:p>
        </p:txBody>
      </p:sp>
      <p:sp useBgFill="1">
        <p:nvSpPr>
          <p:cNvPr id="11" name="Snip Single Corner Rectangle 17">
            <a:extLst>
              <a:ext uri="{FF2B5EF4-FFF2-40B4-BE49-F238E27FC236}">
                <a16:creationId xmlns:a16="http://schemas.microsoft.com/office/drawing/2014/main" id="{C0C57804-4F33-4D85-AA3E-DA0F214BBD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12188825" cy="6857999"/>
          </a:xfrm>
          <a:prstGeom prst="snip1Rect">
            <a:avLst>
              <a:gd name="adj" fmla="val 50000"/>
            </a:avLst>
          </a:prstGeom>
          <a:ln>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sp>
        <p:nvSpPr>
          <p:cNvPr id="3" name="Subtítulo 2">
            <a:extLst>
              <a:ext uri="{FF2B5EF4-FFF2-40B4-BE49-F238E27FC236}">
                <a16:creationId xmlns:a16="http://schemas.microsoft.com/office/drawing/2014/main" id="{FE9D4700-6050-481F-ABEC-4A89CC8AE6E6}"/>
              </a:ext>
            </a:extLst>
          </p:cNvPr>
          <p:cNvSpPr>
            <a:spLocks noGrp="1"/>
          </p:cNvSpPr>
          <p:nvPr>
            <p:ph type="subTitle" idx="1"/>
          </p:nvPr>
        </p:nvSpPr>
        <p:spPr>
          <a:xfrm>
            <a:off x="709127" y="373224"/>
            <a:ext cx="10058400" cy="5463436"/>
          </a:xfrm>
        </p:spPr>
        <p:txBody>
          <a:bodyPr>
            <a:normAutofit fontScale="92500" lnSpcReduction="20000"/>
          </a:bodyPr>
          <a:lstStyle/>
          <a:p>
            <a:pPr algn="just">
              <a:spcAft>
                <a:spcPts val="1200"/>
              </a:spcAft>
            </a:pPr>
            <a:r>
              <a:rPr lang="pt-BR" sz="2600" b="1" dirty="0">
                <a:solidFill>
                  <a:schemeClr val="tx1">
                    <a:alpha val="80000"/>
                  </a:schemeClr>
                </a:solidFill>
              </a:rPr>
              <a:t>Art. 73. </a:t>
            </a:r>
            <a:r>
              <a:rPr lang="pt-BR" sz="2600" dirty="0">
                <a:solidFill>
                  <a:schemeClr val="tx1">
                    <a:alpha val="80000"/>
                  </a:schemeClr>
                </a:solidFill>
              </a:rPr>
              <a:t>São proibidas aos agentes públicos, servidores ou não, as seguintes condutas </a:t>
            </a:r>
            <a:r>
              <a:rPr lang="pt-BR" sz="2600" b="1" dirty="0">
                <a:solidFill>
                  <a:schemeClr val="tx1">
                    <a:alpha val="80000"/>
                  </a:schemeClr>
                </a:solidFill>
              </a:rPr>
              <a:t>tendentes a afetar a igualdade de oportunidades entre candidatos </a:t>
            </a:r>
            <a:r>
              <a:rPr lang="pt-BR" sz="2600" dirty="0">
                <a:solidFill>
                  <a:schemeClr val="tx1">
                    <a:alpha val="80000"/>
                  </a:schemeClr>
                </a:solidFill>
              </a:rPr>
              <a:t>nos pleitos eleitorais: </a:t>
            </a:r>
            <a:r>
              <a:rPr lang="pt-BR" sz="2600" b="1" dirty="0">
                <a:solidFill>
                  <a:srgbClr val="0070C0">
                    <a:alpha val="80000"/>
                  </a:srgbClr>
                </a:solidFill>
              </a:rPr>
              <a:t>[Multa + cassação do registro/diploma]</a:t>
            </a:r>
          </a:p>
          <a:p>
            <a:pPr algn="just">
              <a:spcAft>
                <a:spcPts val="1200"/>
              </a:spcAft>
            </a:pPr>
            <a:r>
              <a:rPr lang="pt-BR" sz="2600" b="1" dirty="0">
                <a:solidFill>
                  <a:schemeClr val="tx1">
                    <a:alpha val="80000"/>
                  </a:schemeClr>
                </a:solidFill>
              </a:rPr>
              <a:t>I</a:t>
            </a:r>
            <a:r>
              <a:rPr lang="pt-BR" sz="2600" dirty="0">
                <a:solidFill>
                  <a:schemeClr val="tx1">
                    <a:alpha val="80000"/>
                  </a:schemeClr>
                </a:solidFill>
              </a:rPr>
              <a:t> - ceder ou usar, em benefício de candidato, partido político ou coligação, bens móveis ou imóveis pertencentes à administração direta ou indireta da União, dos Estados, do Distrito Federal, dos Territórios e dos Municípios, ressalvada a realização de convenção partidária;</a:t>
            </a:r>
          </a:p>
          <a:p>
            <a:pPr>
              <a:spcAft>
                <a:spcPts val="1200"/>
              </a:spcAft>
            </a:pPr>
            <a:r>
              <a:rPr lang="pt-BR" sz="2600" b="1" dirty="0">
                <a:solidFill>
                  <a:srgbClr val="0070C0">
                    <a:alpha val="80000"/>
                  </a:srgbClr>
                </a:solidFill>
              </a:rPr>
              <a:t>O TSE já entendeu presente essa conduta no uso de banco de dados da Administração Pública para campanha eleitoral de determinado candidato, bem como a pintura de calçadas e meios-fios das ruas da cidade nas cores do partido com recursos públicos e em pleno período eleitoral.  Trata-se de vedação permanente, que pode ocorrer até mesmo antes das Convenções Partidárias, a lei não fixou prazo para a sua ocorrência. </a:t>
            </a:r>
          </a:p>
          <a:p>
            <a:pPr lvl="0" algn="just"/>
            <a:endParaRPr lang="pt-BR" dirty="0">
              <a:solidFill>
                <a:schemeClr val="tx1"/>
              </a:solidFill>
            </a:endParaRPr>
          </a:p>
          <a:p>
            <a:pPr algn="just"/>
            <a:endParaRPr lang="pt-BR" sz="2400" dirty="0">
              <a:solidFill>
                <a:schemeClr val="tx1">
                  <a:alpha val="80000"/>
                </a:schemeClr>
              </a:solidFill>
            </a:endParaRPr>
          </a:p>
        </p:txBody>
      </p:sp>
      <p:pic>
        <p:nvPicPr>
          <p:cNvPr id="13" name="Imagem 12">
            <a:extLst>
              <a:ext uri="{FF2B5EF4-FFF2-40B4-BE49-F238E27FC236}">
                <a16:creationId xmlns:a16="http://schemas.microsoft.com/office/drawing/2014/main" id="{9A3FEFC5-B443-4192-BBA3-258D4336CE5E}"/>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039350" y="5905500"/>
            <a:ext cx="1903730" cy="675641"/>
          </a:xfrm>
          <a:prstGeom prst="rect">
            <a:avLst/>
          </a:prstGeom>
        </p:spPr>
      </p:pic>
      <p:pic>
        <p:nvPicPr>
          <p:cNvPr id="14" name="Imagem 13">
            <a:extLst>
              <a:ext uri="{FF2B5EF4-FFF2-40B4-BE49-F238E27FC236}">
                <a16:creationId xmlns:a16="http://schemas.microsoft.com/office/drawing/2014/main" id="{B8AFB3D2-170D-4C26-8299-37B6CA30FF0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455936" y="5838978"/>
            <a:ext cx="1772359" cy="1021340"/>
          </a:xfrm>
          <a:prstGeom prst="rect">
            <a:avLst/>
          </a:prstGeom>
        </p:spPr>
      </p:pic>
    </p:spTree>
    <p:extLst>
      <p:ext uri="{BB962C8B-B14F-4D97-AF65-F5344CB8AC3E}">
        <p14:creationId xmlns:p14="http://schemas.microsoft.com/office/powerpoint/2010/main" val="2609815832"/>
      </p:ext>
    </p:ext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1">
                <a:tint val="97000"/>
                <a:hueMod val="92000"/>
                <a:satMod val="169000"/>
                <a:lumMod val="164000"/>
              </a:schemeClr>
            </a:gs>
            <a:gs pos="100000">
              <a:schemeClr val="bg1">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9" name="Rectangle 7">
            <a:extLst>
              <a:ext uri="{FF2B5EF4-FFF2-40B4-BE49-F238E27FC236}">
                <a16:creationId xmlns:a16="http://schemas.microsoft.com/office/drawing/2014/main" id="{7E134C76-7FB4-4BB7-9322-DD8A4B179A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en-US"/>
          </a:p>
        </p:txBody>
      </p:sp>
      <p:sp useBgFill="1">
        <p:nvSpPr>
          <p:cNvPr id="11" name="Snip Single Corner Rectangle 17">
            <a:extLst>
              <a:ext uri="{FF2B5EF4-FFF2-40B4-BE49-F238E27FC236}">
                <a16:creationId xmlns:a16="http://schemas.microsoft.com/office/drawing/2014/main" id="{C0C57804-4F33-4D85-AA3E-DA0F214BBD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12188825" cy="6857999"/>
          </a:xfrm>
          <a:prstGeom prst="snip1Rect">
            <a:avLst>
              <a:gd name="adj" fmla="val 50000"/>
            </a:avLst>
          </a:prstGeom>
          <a:ln>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sp>
        <p:nvSpPr>
          <p:cNvPr id="3" name="Subtítulo 2">
            <a:extLst>
              <a:ext uri="{FF2B5EF4-FFF2-40B4-BE49-F238E27FC236}">
                <a16:creationId xmlns:a16="http://schemas.microsoft.com/office/drawing/2014/main" id="{FE9D4700-6050-481F-ABEC-4A89CC8AE6E6}"/>
              </a:ext>
            </a:extLst>
          </p:cNvPr>
          <p:cNvSpPr>
            <a:spLocks noGrp="1"/>
          </p:cNvSpPr>
          <p:nvPr>
            <p:ph type="subTitle" idx="1"/>
          </p:nvPr>
        </p:nvSpPr>
        <p:spPr>
          <a:xfrm>
            <a:off x="709127" y="634482"/>
            <a:ext cx="10058400" cy="5202178"/>
          </a:xfrm>
        </p:spPr>
        <p:txBody>
          <a:bodyPr>
            <a:normAutofit/>
          </a:bodyPr>
          <a:lstStyle/>
          <a:p>
            <a:pPr algn="just"/>
            <a:r>
              <a:rPr lang="pt-BR" sz="2600" b="1" dirty="0">
                <a:solidFill>
                  <a:srgbClr val="0070C0">
                    <a:alpha val="80000"/>
                  </a:srgbClr>
                </a:solidFill>
              </a:rPr>
              <a:t>“(...) 2. A decisão recorrida está alinhada com a jurisprudência desta Corte, no sentido de que ‘a pintura de postes de sinalização de trânsito, dias antes do pleito de 2012, por determinação do presidente da empresa municipal da área de transportes, na cor rosa, a mesma utilizada na campanha eleitoral da candidata à reeleição para o cargo de prefeito, caracterizou a conduta vedada aos agentes públicos em campanha eleitoral (art. 73, I, da Lei nº 9.504/97)’(Ac de </a:t>
            </a:r>
            <a:r>
              <a:rPr lang="pt-BR" sz="2600" b="1" dirty="0" err="1">
                <a:solidFill>
                  <a:srgbClr val="0070C0">
                    <a:alpha val="80000"/>
                  </a:srgbClr>
                </a:solidFill>
              </a:rPr>
              <a:t>AgR-REspe</a:t>
            </a:r>
            <a:r>
              <a:rPr lang="pt-BR" sz="2600" b="1" dirty="0">
                <a:solidFill>
                  <a:srgbClr val="0070C0">
                    <a:alpha val="80000"/>
                  </a:srgbClr>
                </a:solidFill>
              </a:rPr>
              <a:t> 953-04, rel. Min. João Otávio Noronha, </a:t>
            </a:r>
            <a:r>
              <a:rPr lang="pt-BR" sz="2600" b="1" dirty="0" err="1">
                <a:solidFill>
                  <a:srgbClr val="0070C0">
                    <a:alpha val="80000"/>
                  </a:srgbClr>
                </a:solidFill>
              </a:rPr>
              <a:t>DJe</a:t>
            </a:r>
            <a:r>
              <a:rPr lang="pt-BR" sz="2600" b="1" dirty="0">
                <a:solidFill>
                  <a:srgbClr val="0070C0">
                    <a:alpha val="80000"/>
                  </a:srgbClr>
                </a:solidFill>
              </a:rPr>
              <a:t> de 25.2.2015). [...]"</a:t>
            </a:r>
          </a:p>
          <a:p>
            <a:r>
              <a:rPr lang="pt-BR" sz="2600" b="1" dirty="0">
                <a:solidFill>
                  <a:srgbClr val="FF0000">
                    <a:alpha val="80000"/>
                  </a:srgbClr>
                </a:solidFill>
                <a:hlinkClick r:id="rId2"/>
              </a:rPr>
              <a:t>(Ac. de 31.8.2017 no </a:t>
            </a:r>
            <a:r>
              <a:rPr lang="pt-BR" sz="2600" b="1" dirty="0" err="1">
                <a:solidFill>
                  <a:srgbClr val="FF0000">
                    <a:alpha val="80000"/>
                  </a:srgbClr>
                </a:solidFill>
                <a:hlinkClick r:id="rId2"/>
              </a:rPr>
              <a:t>AgR-AI</a:t>
            </a:r>
            <a:r>
              <a:rPr lang="pt-BR" sz="2600" b="1" dirty="0">
                <a:solidFill>
                  <a:srgbClr val="FF0000">
                    <a:alpha val="80000"/>
                  </a:srgbClr>
                </a:solidFill>
                <a:hlinkClick r:id="rId2"/>
              </a:rPr>
              <a:t> nº 53553, rel. Min. </a:t>
            </a:r>
            <a:r>
              <a:rPr lang="pt-BR" sz="2600" b="1" dirty="0" err="1">
                <a:solidFill>
                  <a:srgbClr val="FF0000">
                    <a:alpha val="80000"/>
                  </a:srgbClr>
                </a:solidFill>
                <a:hlinkClick r:id="rId2"/>
              </a:rPr>
              <a:t>Admar</a:t>
            </a:r>
            <a:r>
              <a:rPr lang="pt-BR" sz="2600" b="1" dirty="0">
                <a:solidFill>
                  <a:srgbClr val="FF0000">
                    <a:alpha val="80000"/>
                  </a:srgbClr>
                </a:solidFill>
                <a:hlinkClick r:id="rId2"/>
              </a:rPr>
              <a:t> Gonzaga.)</a:t>
            </a:r>
            <a:endParaRPr lang="pt-BR" sz="2600" b="1" dirty="0">
              <a:solidFill>
                <a:srgbClr val="FF0000">
                  <a:alpha val="80000"/>
                </a:srgbClr>
              </a:solidFill>
            </a:endParaRPr>
          </a:p>
          <a:p>
            <a:pPr algn="just"/>
            <a:endParaRPr lang="pt-BR" sz="1900" i="1" dirty="0">
              <a:solidFill>
                <a:srgbClr val="FF0000">
                  <a:alpha val="80000"/>
                </a:srgbClr>
              </a:solidFill>
            </a:endParaRPr>
          </a:p>
          <a:p>
            <a:pPr lvl="0" algn="just"/>
            <a:endParaRPr lang="pt-BR" dirty="0">
              <a:solidFill>
                <a:schemeClr val="tx1"/>
              </a:solidFill>
            </a:endParaRPr>
          </a:p>
          <a:p>
            <a:pPr algn="just"/>
            <a:endParaRPr lang="pt-BR" sz="2400" dirty="0">
              <a:solidFill>
                <a:schemeClr val="tx1">
                  <a:alpha val="80000"/>
                </a:schemeClr>
              </a:solidFill>
            </a:endParaRPr>
          </a:p>
        </p:txBody>
      </p:sp>
      <p:pic>
        <p:nvPicPr>
          <p:cNvPr id="13" name="Imagem 12">
            <a:extLst>
              <a:ext uri="{FF2B5EF4-FFF2-40B4-BE49-F238E27FC236}">
                <a16:creationId xmlns:a16="http://schemas.microsoft.com/office/drawing/2014/main" id="{9A3FEFC5-B443-4192-BBA3-258D4336CE5E}"/>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0039350" y="5905500"/>
            <a:ext cx="1903730" cy="675641"/>
          </a:xfrm>
          <a:prstGeom prst="rect">
            <a:avLst/>
          </a:prstGeom>
        </p:spPr>
      </p:pic>
      <p:pic>
        <p:nvPicPr>
          <p:cNvPr id="14" name="Imagem 13">
            <a:extLst>
              <a:ext uri="{FF2B5EF4-FFF2-40B4-BE49-F238E27FC236}">
                <a16:creationId xmlns:a16="http://schemas.microsoft.com/office/drawing/2014/main" id="{B8AFB3D2-170D-4C26-8299-37B6CA30FF01}"/>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455936" y="5838978"/>
            <a:ext cx="1772359" cy="1021340"/>
          </a:xfrm>
          <a:prstGeom prst="rect">
            <a:avLst/>
          </a:prstGeom>
        </p:spPr>
      </p:pic>
    </p:spTree>
    <p:extLst>
      <p:ext uri="{BB962C8B-B14F-4D97-AF65-F5344CB8AC3E}">
        <p14:creationId xmlns:p14="http://schemas.microsoft.com/office/powerpoint/2010/main" val="2839994509"/>
      </p:ext>
    </p:extLst>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1">
                <a:tint val="97000"/>
                <a:hueMod val="92000"/>
                <a:satMod val="169000"/>
                <a:lumMod val="164000"/>
              </a:schemeClr>
            </a:gs>
            <a:gs pos="100000">
              <a:schemeClr val="bg1">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9" name="Rectangle 7">
            <a:extLst>
              <a:ext uri="{FF2B5EF4-FFF2-40B4-BE49-F238E27FC236}">
                <a16:creationId xmlns:a16="http://schemas.microsoft.com/office/drawing/2014/main" id="{7E134C76-7FB4-4BB7-9322-DD8A4B179A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en-US"/>
          </a:p>
        </p:txBody>
      </p:sp>
      <p:sp useBgFill="1">
        <p:nvSpPr>
          <p:cNvPr id="11" name="Snip Single Corner Rectangle 17">
            <a:extLst>
              <a:ext uri="{FF2B5EF4-FFF2-40B4-BE49-F238E27FC236}">
                <a16:creationId xmlns:a16="http://schemas.microsoft.com/office/drawing/2014/main" id="{C0C57804-4F33-4D85-AA3E-DA0F214BBD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12188825" cy="6857999"/>
          </a:xfrm>
          <a:prstGeom prst="snip1Rect">
            <a:avLst>
              <a:gd name="adj" fmla="val 50000"/>
            </a:avLst>
          </a:prstGeom>
          <a:ln>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sp>
        <p:nvSpPr>
          <p:cNvPr id="3" name="Subtítulo 2">
            <a:extLst>
              <a:ext uri="{FF2B5EF4-FFF2-40B4-BE49-F238E27FC236}">
                <a16:creationId xmlns:a16="http://schemas.microsoft.com/office/drawing/2014/main" id="{FE9D4700-6050-481F-ABEC-4A89CC8AE6E6}"/>
              </a:ext>
            </a:extLst>
          </p:cNvPr>
          <p:cNvSpPr>
            <a:spLocks noGrp="1"/>
          </p:cNvSpPr>
          <p:nvPr>
            <p:ph type="subTitle" idx="1"/>
          </p:nvPr>
        </p:nvSpPr>
        <p:spPr>
          <a:xfrm>
            <a:off x="363893" y="276859"/>
            <a:ext cx="10720873" cy="5559801"/>
          </a:xfrm>
        </p:spPr>
        <p:txBody>
          <a:bodyPr>
            <a:normAutofit fontScale="85000" lnSpcReduction="20000"/>
          </a:bodyPr>
          <a:lstStyle/>
          <a:p>
            <a:pPr algn="just">
              <a:spcAft>
                <a:spcPts val="1200"/>
              </a:spcAft>
            </a:pPr>
            <a:r>
              <a:rPr lang="pt-BR" sz="2800" b="1" dirty="0">
                <a:solidFill>
                  <a:schemeClr val="tx1">
                    <a:alpha val="80000"/>
                  </a:schemeClr>
                </a:solidFill>
                <a:sym typeface="Wingdings" panose="05000000000000000000" pitchFamily="2" charset="2"/>
              </a:rPr>
              <a:t>Código Eleitoral:</a:t>
            </a:r>
          </a:p>
          <a:p>
            <a:pPr algn="just">
              <a:spcAft>
                <a:spcPts val="1200"/>
              </a:spcAft>
            </a:pPr>
            <a:r>
              <a:rPr lang="pt-BR" sz="2800" b="1" dirty="0">
                <a:solidFill>
                  <a:schemeClr val="tx1">
                    <a:alpha val="80000"/>
                  </a:schemeClr>
                </a:solidFill>
                <a:sym typeface="Wingdings" panose="05000000000000000000" pitchFamily="2" charset="2"/>
              </a:rPr>
              <a:t>Art. 346. </a:t>
            </a:r>
            <a:r>
              <a:rPr lang="pt-BR" sz="2800" dirty="0">
                <a:solidFill>
                  <a:schemeClr val="tx1">
                    <a:alpha val="80000"/>
                  </a:schemeClr>
                </a:solidFill>
                <a:sym typeface="Wingdings" panose="05000000000000000000" pitchFamily="2" charset="2"/>
              </a:rPr>
              <a:t>Violar o disposto no Art. 377:</a:t>
            </a:r>
          </a:p>
          <a:p>
            <a:pPr algn="just">
              <a:spcAft>
                <a:spcPts val="1200"/>
              </a:spcAft>
            </a:pPr>
            <a:r>
              <a:rPr lang="pt-BR" sz="2800" dirty="0">
                <a:solidFill>
                  <a:schemeClr val="tx1">
                    <a:alpha val="80000"/>
                  </a:schemeClr>
                </a:solidFill>
                <a:sym typeface="Wingdings" panose="05000000000000000000" pitchFamily="2" charset="2"/>
              </a:rPr>
              <a:t>Pena - detenção até seis meses e pagamento de 30 a 60 </a:t>
            </a:r>
            <a:r>
              <a:rPr lang="pt-BR" sz="2800" dirty="0">
                <a:solidFill>
                  <a:schemeClr val="tx1"/>
                </a:solidFill>
                <a:sym typeface="Wingdings" panose="05000000000000000000" pitchFamily="2" charset="2"/>
              </a:rPr>
              <a:t>dias-multa.</a:t>
            </a:r>
          </a:p>
          <a:p>
            <a:pPr algn="just"/>
            <a:r>
              <a:rPr lang="pt-BR" sz="2800" b="1" dirty="0">
                <a:solidFill>
                  <a:schemeClr val="tx1"/>
                </a:solidFill>
              </a:rPr>
              <a:t>Art. 377. </a:t>
            </a:r>
            <a:r>
              <a:rPr lang="pt-BR" sz="2800" dirty="0">
                <a:solidFill>
                  <a:schemeClr val="tx1"/>
                </a:solidFill>
              </a:rPr>
              <a:t>O serviço de qualquer repartição, federal, estadual, municipal, autarquia, fundação do Estado, sociedade de economia mista, entidade mantida ou subvencionada pelo poder público, ou que realiza contrato com este, inclusive o respectivo prédio e suas dependências não poderá ser utilizado para beneficiar partido ou organização de caráter político.</a:t>
            </a:r>
          </a:p>
          <a:p>
            <a:r>
              <a:rPr lang="pt-BR" sz="2800" b="1" dirty="0">
                <a:solidFill>
                  <a:schemeClr val="tx1"/>
                </a:solidFill>
              </a:rPr>
              <a:t>Parágrafo único. </a:t>
            </a:r>
            <a:r>
              <a:rPr lang="pt-BR" sz="2800" dirty="0">
                <a:solidFill>
                  <a:schemeClr val="tx1"/>
                </a:solidFill>
              </a:rPr>
              <a:t>O disposto neste artigo será tornado efetivo, a qualquer tempo, pelo órgão competente da Justiça Eleitoral, conforme o âmbito nacional, regional ou municipal do órgão infrator mediante representação fundamentada partidário, ou de qualquer eleitor.</a:t>
            </a:r>
          </a:p>
          <a:p>
            <a:pPr algn="just">
              <a:spcAft>
                <a:spcPts val="1200"/>
              </a:spcAft>
            </a:pPr>
            <a:endParaRPr lang="pt-BR" sz="2400" b="1" dirty="0">
              <a:solidFill>
                <a:schemeClr val="tx1">
                  <a:alpha val="80000"/>
                </a:schemeClr>
              </a:solidFill>
              <a:sym typeface="Wingdings" panose="05000000000000000000" pitchFamily="2" charset="2"/>
            </a:endParaRPr>
          </a:p>
          <a:p>
            <a:pPr marL="342900" indent="-342900" algn="just">
              <a:spcAft>
                <a:spcPts val="1200"/>
              </a:spcAft>
              <a:buFont typeface="Arial" panose="020B0604020202020204" pitchFamily="34" charset="0"/>
              <a:buChar char="•"/>
            </a:pPr>
            <a:endParaRPr lang="pt-BR" sz="2400" b="1" dirty="0">
              <a:solidFill>
                <a:schemeClr val="tx1">
                  <a:alpha val="80000"/>
                </a:schemeClr>
              </a:solidFill>
              <a:sym typeface="Wingdings" panose="05000000000000000000" pitchFamily="2" charset="2"/>
            </a:endParaRPr>
          </a:p>
          <a:p>
            <a:pPr algn="just"/>
            <a:endParaRPr lang="pt-BR" sz="2400" dirty="0">
              <a:solidFill>
                <a:schemeClr val="tx1">
                  <a:alpha val="80000"/>
                </a:schemeClr>
              </a:solidFill>
            </a:endParaRPr>
          </a:p>
        </p:txBody>
      </p:sp>
      <p:pic>
        <p:nvPicPr>
          <p:cNvPr id="13" name="Imagem 12">
            <a:extLst>
              <a:ext uri="{FF2B5EF4-FFF2-40B4-BE49-F238E27FC236}">
                <a16:creationId xmlns:a16="http://schemas.microsoft.com/office/drawing/2014/main" id="{9A3FEFC5-B443-4192-BBA3-258D4336CE5E}"/>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039350" y="5905500"/>
            <a:ext cx="1903730" cy="675641"/>
          </a:xfrm>
          <a:prstGeom prst="rect">
            <a:avLst/>
          </a:prstGeom>
        </p:spPr>
      </p:pic>
      <p:pic>
        <p:nvPicPr>
          <p:cNvPr id="14" name="Imagem 13">
            <a:extLst>
              <a:ext uri="{FF2B5EF4-FFF2-40B4-BE49-F238E27FC236}">
                <a16:creationId xmlns:a16="http://schemas.microsoft.com/office/drawing/2014/main" id="{B8AFB3D2-170D-4C26-8299-37B6CA30FF0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455936" y="5838978"/>
            <a:ext cx="1772359" cy="1021340"/>
          </a:xfrm>
          <a:prstGeom prst="rect">
            <a:avLst/>
          </a:prstGeom>
        </p:spPr>
      </p:pic>
    </p:spTree>
    <p:extLst>
      <p:ext uri="{BB962C8B-B14F-4D97-AF65-F5344CB8AC3E}">
        <p14:creationId xmlns:p14="http://schemas.microsoft.com/office/powerpoint/2010/main" val="1043872489"/>
      </p:ext>
    </p:extLst>
  </p:cSld>
  <p:clrMapOvr>
    <a:overrideClrMapping bg1="lt1" tx1="dk1" bg2="lt2" tx2="dk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1">
                <a:tint val="97000"/>
                <a:hueMod val="92000"/>
                <a:satMod val="169000"/>
                <a:lumMod val="164000"/>
              </a:schemeClr>
            </a:gs>
            <a:gs pos="100000">
              <a:schemeClr val="bg1">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9" name="Rectangle 7">
            <a:extLst>
              <a:ext uri="{FF2B5EF4-FFF2-40B4-BE49-F238E27FC236}">
                <a16:creationId xmlns:a16="http://schemas.microsoft.com/office/drawing/2014/main" id="{7E134C76-7FB4-4BB7-9322-DD8A4B179A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en-US"/>
          </a:p>
        </p:txBody>
      </p:sp>
      <p:sp useBgFill="1">
        <p:nvSpPr>
          <p:cNvPr id="11" name="Snip Single Corner Rectangle 17">
            <a:extLst>
              <a:ext uri="{FF2B5EF4-FFF2-40B4-BE49-F238E27FC236}">
                <a16:creationId xmlns:a16="http://schemas.microsoft.com/office/drawing/2014/main" id="{C0C57804-4F33-4D85-AA3E-DA0F214BBD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12188825" cy="6857999"/>
          </a:xfrm>
          <a:prstGeom prst="snip1Rect">
            <a:avLst>
              <a:gd name="adj" fmla="val 50000"/>
            </a:avLst>
          </a:prstGeom>
          <a:ln>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sp>
        <p:nvSpPr>
          <p:cNvPr id="3" name="Subtítulo 2">
            <a:extLst>
              <a:ext uri="{FF2B5EF4-FFF2-40B4-BE49-F238E27FC236}">
                <a16:creationId xmlns:a16="http://schemas.microsoft.com/office/drawing/2014/main" id="{FE9D4700-6050-481F-ABEC-4A89CC8AE6E6}"/>
              </a:ext>
            </a:extLst>
          </p:cNvPr>
          <p:cNvSpPr>
            <a:spLocks noGrp="1"/>
          </p:cNvSpPr>
          <p:nvPr>
            <p:ph type="subTitle" idx="1"/>
          </p:nvPr>
        </p:nvSpPr>
        <p:spPr>
          <a:xfrm>
            <a:off x="709127" y="373224"/>
            <a:ext cx="10058400" cy="5463436"/>
          </a:xfrm>
        </p:spPr>
        <p:txBody>
          <a:bodyPr>
            <a:normAutofit/>
          </a:bodyPr>
          <a:lstStyle/>
          <a:p>
            <a:pPr algn="just">
              <a:spcAft>
                <a:spcPts val="1200"/>
              </a:spcAft>
            </a:pPr>
            <a:r>
              <a:rPr lang="pt-BR" sz="2300" b="1" dirty="0">
                <a:solidFill>
                  <a:schemeClr val="tx1">
                    <a:alpha val="80000"/>
                  </a:schemeClr>
                </a:solidFill>
              </a:rPr>
              <a:t>II</a:t>
            </a:r>
            <a:r>
              <a:rPr lang="pt-BR" sz="2300" dirty="0">
                <a:solidFill>
                  <a:schemeClr val="tx1">
                    <a:alpha val="80000"/>
                  </a:schemeClr>
                </a:solidFill>
              </a:rPr>
              <a:t> - usar materiais ou serviços, custeados pelos Governos ou Casas Legislativas, que excedam as prerrogativas consignadas nos regimentos e normas dos órgãos que integram;</a:t>
            </a:r>
          </a:p>
          <a:p>
            <a:pPr algn="just"/>
            <a:r>
              <a:rPr lang="pt-BR" sz="2300" b="1" dirty="0">
                <a:solidFill>
                  <a:srgbClr val="0070C0">
                    <a:alpha val="80000"/>
                  </a:srgbClr>
                </a:solidFill>
              </a:rPr>
              <a:t>É necessário que os materiais ou serviços sejam custeados pelo Erário. </a:t>
            </a:r>
          </a:p>
          <a:p>
            <a:pPr algn="just"/>
            <a:r>
              <a:rPr lang="pt-BR" sz="2300" b="1" dirty="0">
                <a:solidFill>
                  <a:srgbClr val="0070C0">
                    <a:alpha val="80000"/>
                  </a:srgbClr>
                </a:solidFill>
              </a:rPr>
              <a:t>Pune-se o excesso de uso dos materiais e serviços em relação aos Governos e Casas Legislativas e pune-se também a utilização de bens e serviços públicos para fins privados de propaganda.</a:t>
            </a:r>
          </a:p>
          <a:p>
            <a:r>
              <a:rPr lang="pt-BR" sz="2300" b="1" dirty="0">
                <a:solidFill>
                  <a:srgbClr val="0070C0">
                    <a:alpha val="80000"/>
                  </a:srgbClr>
                </a:solidFill>
              </a:rPr>
              <a:t>“Configura abuso de autoridade a utilização, por parlamentar, para fins de campanha eleitoral , de correspondência postada, ainda que nos limites da quota autorizada por ato da Assembleia Legislativa, mas cujo conteúdo extrapola o exercício das prerrogativas parlamentares” </a:t>
            </a:r>
            <a:r>
              <a:rPr lang="pt-BR" sz="2300" b="1" dirty="0">
                <a:solidFill>
                  <a:schemeClr val="tx1">
                    <a:alpha val="80000"/>
                  </a:schemeClr>
                </a:solidFill>
              </a:rPr>
              <a:t>(TSE - RESPE 16.067 - Rel. Min Mauricio Corrêa)</a:t>
            </a:r>
            <a:r>
              <a:rPr lang="pt-BR" sz="2300" b="1" dirty="0">
                <a:solidFill>
                  <a:srgbClr val="0070C0">
                    <a:alpha val="80000"/>
                  </a:srgbClr>
                </a:solidFill>
              </a:rPr>
              <a:t>.</a:t>
            </a:r>
          </a:p>
          <a:p>
            <a:pPr lvl="0" algn="just"/>
            <a:endParaRPr lang="pt-BR" dirty="0">
              <a:solidFill>
                <a:schemeClr val="tx1"/>
              </a:solidFill>
            </a:endParaRPr>
          </a:p>
          <a:p>
            <a:pPr algn="just"/>
            <a:endParaRPr lang="pt-BR" sz="2400" dirty="0">
              <a:solidFill>
                <a:schemeClr val="tx1">
                  <a:alpha val="80000"/>
                </a:schemeClr>
              </a:solidFill>
            </a:endParaRPr>
          </a:p>
        </p:txBody>
      </p:sp>
      <p:pic>
        <p:nvPicPr>
          <p:cNvPr id="13" name="Imagem 12">
            <a:extLst>
              <a:ext uri="{FF2B5EF4-FFF2-40B4-BE49-F238E27FC236}">
                <a16:creationId xmlns:a16="http://schemas.microsoft.com/office/drawing/2014/main" id="{9A3FEFC5-B443-4192-BBA3-258D4336CE5E}"/>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039350" y="5905500"/>
            <a:ext cx="1903730" cy="675641"/>
          </a:xfrm>
          <a:prstGeom prst="rect">
            <a:avLst/>
          </a:prstGeom>
        </p:spPr>
      </p:pic>
      <p:pic>
        <p:nvPicPr>
          <p:cNvPr id="14" name="Imagem 13">
            <a:extLst>
              <a:ext uri="{FF2B5EF4-FFF2-40B4-BE49-F238E27FC236}">
                <a16:creationId xmlns:a16="http://schemas.microsoft.com/office/drawing/2014/main" id="{B8AFB3D2-170D-4C26-8299-37B6CA30FF0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455936" y="5838978"/>
            <a:ext cx="1772359" cy="1021340"/>
          </a:xfrm>
          <a:prstGeom prst="rect">
            <a:avLst/>
          </a:prstGeom>
        </p:spPr>
      </p:pic>
    </p:spTree>
    <p:extLst>
      <p:ext uri="{BB962C8B-B14F-4D97-AF65-F5344CB8AC3E}">
        <p14:creationId xmlns:p14="http://schemas.microsoft.com/office/powerpoint/2010/main" val="1406146962"/>
      </p:ext>
    </p:extLst>
  </p:cSld>
  <p:clrMapOvr>
    <a:overrideClrMapping bg1="lt1" tx1="dk1" bg2="lt2" tx2="dk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1">
                <a:tint val="97000"/>
                <a:hueMod val="92000"/>
                <a:satMod val="169000"/>
                <a:lumMod val="164000"/>
              </a:schemeClr>
            </a:gs>
            <a:gs pos="100000">
              <a:schemeClr val="bg1">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9" name="Rectangle 7">
            <a:extLst>
              <a:ext uri="{FF2B5EF4-FFF2-40B4-BE49-F238E27FC236}">
                <a16:creationId xmlns:a16="http://schemas.microsoft.com/office/drawing/2014/main" id="{7E134C76-7FB4-4BB7-9322-DD8A4B179A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en-US"/>
          </a:p>
        </p:txBody>
      </p:sp>
      <p:sp useBgFill="1">
        <p:nvSpPr>
          <p:cNvPr id="11" name="Snip Single Corner Rectangle 17">
            <a:extLst>
              <a:ext uri="{FF2B5EF4-FFF2-40B4-BE49-F238E27FC236}">
                <a16:creationId xmlns:a16="http://schemas.microsoft.com/office/drawing/2014/main" id="{C0C57804-4F33-4D85-AA3E-DA0F214BBD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12188825" cy="6857999"/>
          </a:xfrm>
          <a:prstGeom prst="snip1Rect">
            <a:avLst>
              <a:gd name="adj" fmla="val 50000"/>
            </a:avLst>
          </a:prstGeom>
          <a:ln>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sp>
        <p:nvSpPr>
          <p:cNvPr id="3" name="Subtítulo 2">
            <a:extLst>
              <a:ext uri="{FF2B5EF4-FFF2-40B4-BE49-F238E27FC236}">
                <a16:creationId xmlns:a16="http://schemas.microsoft.com/office/drawing/2014/main" id="{FE9D4700-6050-481F-ABEC-4A89CC8AE6E6}"/>
              </a:ext>
            </a:extLst>
          </p:cNvPr>
          <p:cNvSpPr>
            <a:spLocks noGrp="1"/>
          </p:cNvSpPr>
          <p:nvPr>
            <p:ph type="subTitle" idx="1"/>
          </p:nvPr>
        </p:nvSpPr>
        <p:spPr>
          <a:xfrm>
            <a:off x="709127" y="373224"/>
            <a:ext cx="10058400" cy="5463436"/>
          </a:xfrm>
        </p:spPr>
        <p:txBody>
          <a:bodyPr>
            <a:normAutofit/>
          </a:bodyPr>
          <a:lstStyle/>
          <a:p>
            <a:r>
              <a:rPr lang="pt-BR" sz="2800" b="1" dirty="0">
                <a:solidFill>
                  <a:srgbClr val="0070C0">
                    <a:alpha val="80000"/>
                  </a:srgbClr>
                </a:solidFill>
              </a:rPr>
              <a:t>O TSE já entendeu que o envio de 17.000.000 de cartas, em período pré-eleitoral, defendendo a postura política adotada pelo Governo e contestada pela oposição, enseja a aplicação de multa prevista neste artigo. </a:t>
            </a:r>
          </a:p>
          <a:p>
            <a:pPr algn="just"/>
            <a:r>
              <a:rPr lang="pt-BR" sz="2800" b="1" dirty="0">
                <a:solidFill>
                  <a:srgbClr val="0070C0">
                    <a:alpha val="80000"/>
                  </a:srgbClr>
                </a:solidFill>
              </a:rPr>
              <a:t>Utilização da gráfica legislativa para imprimir folheto de campanha, transvestidos de informativo de prestação de contas também configura a vedação.</a:t>
            </a:r>
          </a:p>
          <a:p>
            <a:pPr algn="just"/>
            <a:r>
              <a:rPr lang="pt-BR" sz="2800" b="1" dirty="0">
                <a:solidFill>
                  <a:srgbClr val="0070C0">
                    <a:alpha val="80000"/>
                  </a:srgbClr>
                </a:solidFill>
              </a:rPr>
              <a:t>Trata-se de vedação permanente, que pode ocorrer até mesmo antes das Convenções Partidárias.</a:t>
            </a:r>
          </a:p>
          <a:p>
            <a:pPr lvl="0" algn="just"/>
            <a:endParaRPr lang="pt-BR" dirty="0">
              <a:solidFill>
                <a:schemeClr val="tx1"/>
              </a:solidFill>
            </a:endParaRPr>
          </a:p>
          <a:p>
            <a:pPr algn="just"/>
            <a:endParaRPr lang="pt-BR" sz="2400" dirty="0">
              <a:solidFill>
                <a:schemeClr val="tx1">
                  <a:alpha val="80000"/>
                </a:schemeClr>
              </a:solidFill>
            </a:endParaRPr>
          </a:p>
        </p:txBody>
      </p:sp>
      <p:pic>
        <p:nvPicPr>
          <p:cNvPr id="13" name="Imagem 12">
            <a:extLst>
              <a:ext uri="{FF2B5EF4-FFF2-40B4-BE49-F238E27FC236}">
                <a16:creationId xmlns:a16="http://schemas.microsoft.com/office/drawing/2014/main" id="{9A3FEFC5-B443-4192-BBA3-258D4336CE5E}"/>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039350" y="5905500"/>
            <a:ext cx="1903730" cy="675641"/>
          </a:xfrm>
          <a:prstGeom prst="rect">
            <a:avLst/>
          </a:prstGeom>
        </p:spPr>
      </p:pic>
      <p:pic>
        <p:nvPicPr>
          <p:cNvPr id="14" name="Imagem 13">
            <a:extLst>
              <a:ext uri="{FF2B5EF4-FFF2-40B4-BE49-F238E27FC236}">
                <a16:creationId xmlns:a16="http://schemas.microsoft.com/office/drawing/2014/main" id="{B8AFB3D2-170D-4C26-8299-37B6CA30FF0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455936" y="5838978"/>
            <a:ext cx="1772359" cy="1021340"/>
          </a:xfrm>
          <a:prstGeom prst="rect">
            <a:avLst/>
          </a:prstGeom>
        </p:spPr>
      </p:pic>
    </p:spTree>
    <p:extLst>
      <p:ext uri="{BB962C8B-B14F-4D97-AF65-F5344CB8AC3E}">
        <p14:creationId xmlns:p14="http://schemas.microsoft.com/office/powerpoint/2010/main" val="930978108"/>
      </p:ext>
    </p:extLst>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1">
                <a:tint val="97000"/>
                <a:hueMod val="92000"/>
                <a:satMod val="169000"/>
                <a:lumMod val="164000"/>
              </a:schemeClr>
            </a:gs>
            <a:gs pos="100000">
              <a:schemeClr val="bg1">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9" name="Rectangle 7">
            <a:extLst>
              <a:ext uri="{FF2B5EF4-FFF2-40B4-BE49-F238E27FC236}">
                <a16:creationId xmlns:a16="http://schemas.microsoft.com/office/drawing/2014/main" id="{7E134C76-7FB4-4BB7-9322-DD8A4B179A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en-US"/>
          </a:p>
        </p:txBody>
      </p:sp>
      <p:sp useBgFill="1">
        <p:nvSpPr>
          <p:cNvPr id="11" name="Snip Single Corner Rectangle 17">
            <a:extLst>
              <a:ext uri="{FF2B5EF4-FFF2-40B4-BE49-F238E27FC236}">
                <a16:creationId xmlns:a16="http://schemas.microsoft.com/office/drawing/2014/main" id="{C0C57804-4F33-4D85-AA3E-DA0F214BBD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12188825" cy="6857999"/>
          </a:xfrm>
          <a:prstGeom prst="snip1Rect">
            <a:avLst>
              <a:gd name="adj" fmla="val 50000"/>
            </a:avLst>
          </a:prstGeom>
          <a:ln>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sp>
        <p:nvSpPr>
          <p:cNvPr id="3" name="Subtítulo 2">
            <a:extLst>
              <a:ext uri="{FF2B5EF4-FFF2-40B4-BE49-F238E27FC236}">
                <a16:creationId xmlns:a16="http://schemas.microsoft.com/office/drawing/2014/main" id="{FE9D4700-6050-481F-ABEC-4A89CC8AE6E6}"/>
              </a:ext>
            </a:extLst>
          </p:cNvPr>
          <p:cNvSpPr>
            <a:spLocks noGrp="1"/>
          </p:cNvSpPr>
          <p:nvPr>
            <p:ph type="subTitle" idx="1"/>
          </p:nvPr>
        </p:nvSpPr>
        <p:spPr>
          <a:xfrm>
            <a:off x="455936" y="285140"/>
            <a:ext cx="10058400" cy="5695782"/>
          </a:xfrm>
        </p:spPr>
        <p:txBody>
          <a:bodyPr>
            <a:normAutofit fontScale="25000" lnSpcReduction="20000"/>
          </a:bodyPr>
          <a:lstStyle/>
          <a:p>
            <a:pPr algn="just">
              <a:spcAft>
                <a:spcPts val="1200"/>
              </a:spcAft>
            </a:pPr>
            <a:r>
              <a:rPr lang="pt-BR" sz="9200" b="1" dirty="0">
                <a:solidFill>
                  <a:schemeClr val="tx1">
                    <a:alpha val="80000"/>
                  </a:schemeClr>
                </a:solidFill>
              </a:rPr>
              <a:t>III</a:t>
            </a:r>
            <a:r>
              <a:rPr lang="pt-BR" sz="9200" dirty="0">
                <a:solidFill>
                  <a:schemeClr val="tx1">
                    <a:alpha val="80000"/>
                  </a:schemeClr>
                </a:solidFill>
              </a:rPr>
              <a:t> - ceder servidor público ou empregado da administração direta ou indireta federal, estadual ou municipal do Poder Executivo, ou usar de seus serviços, para comitês de campanha eleitoral de candidato, partido político ou coligação, durante o horário de expediente normal, salvo se o servidor ou empregado estiver licenciado;</a:t>
            </a:r>
          </a:p>
          <a:p>
            <a:pPr algn="just">
              <a:spcAft>
                <a:spcPts val="1200"/>
              </a:spcAft>
            </a:pPr>
            <a:r>
              <a:rPr lang="pt-BR" sz="9200" b="1" dirty="0">
                <a:solidFill>
                  <a:srgbClr val="0070C0">
                    <a:alpha val="80000"/>
                  </a:srgbClr>
                </a:solidFill>
              </a:rPr>
              <a:t>Alcança todos os servidores, inclusive os comissionados. O servidor não poderá atuar em benefício de candidatura durante o expediente normal, nem atuar na repartição em que desempenha as suas funções.</a:t>
            </a:r>
          </a:p>
          <a:p>
            <a:pPr algn="just">
              <a:spcAft>
                <a:spcPts val="1200"/>
              </a:spcAft>
            </a:pPr>
            <a:r>
              <a:rPr lang="pt-BR" sz="9200" b="1" dirty="0">
                <a:solidFill>
                  <a:srgbClr val="0070C0">
                    <a:alpha val="80000"/>
                  </a:srgbClr>
                </a:solidFill>
              </a:rPr>
              <a:t>Exclui-se da vedação o horário de folga, o descanso semanal remunerado, as férias e as licenças reguladas.</a:t>
            </a:r>
          </a:p>
          <a:p>
            <a:pPr algn="just">
              <a:spcAft>
                <a:spcPts val="1200"/>
              </a:spcAft>
            </a:pPr>
            <a:r>
              <a:rPr lang="pt-BR" sz="9200" b="1" dirty="0">
                <a:solidFill>
                  <a:srgbClr val="0070C0">
                    <a:alpha val="80000"/>
                  </a:srgbClr>
                </a:solidFill>
              </a:rPr>
              <a:t>Hipótese de constrangimento do servidor para a realização de campanha configura abuso de poder político, além da conduta vedada.</a:t>
            </a:r>
          </a:p>
          <a:p>
            <a:pPr algn="just">
              <a:spcAft>
                <a:spcPts val="1200"/>
              </a:spcAft>
            </a:pPr>
            <a:r>
              <a:rPr lang="pt-BR" sz="9200" b="1" dirty="0">
                <a:solidFill>
                  <a:srgbClr val="0070C0">
                    <a:alpha val="80000"/>
                  </a:srgbClr>
                </a:solidFill>
              </a:rPr>
              <a:t>Trata-se de vedação permanente.</a:t>
            </a:r>
          </a:p>
          <a:p>
            <a:pPr algn="just">
              <a:spcAft>
                <a:spcPts val="1200"/>
              </a:spcAft>
            </a:pPr>
            <a:endParaRPr lang="pt-BR" sz="1900" dirty="0">
              <a:solidFill>
                <a:schemeClr val="tx1"/>
              </a:solidFill>
            </a:endParaRPr>
          </a:p>
          <a:p>
            <a:pPr algn="just"/>
            <a:endParaRPr lang="pt-BR" sz="2400" dirty="0">
              <a:solidFill>
                <a:schemeClr val="tx1">
                  <a:alpha val="80000"/>
                </a:schemeClr>
              </a:solidFill>
            </a:endParaRPr>
          </a:p>
        </p:txBody>
      </p:sp>
      <p:pic>
        <p:nvPicPr>
          <p:cNvPr id="13" name="Imagem 12">
            <a:extLst>
              <a:ext uri="{FF2B5EF4-FFF2-40B4-BE49-F238E27FC236}">
                <a16:creationId xmlns:a16="http://schemas.microsoft.com/office/drawing/2014/main" id="{9A3FEFC5-B443-4192-BBA3-258D4336CE5E}"/>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039350" y="5905500"/>
            <a:ext cx="1903730" cy="675641"/>
          </a:xfrm>
          <a:prstGeom prst="rect">
            <a:avLst/>
          </a:prstGeom>
        </p:spPr>
      </p:pic>
      <p:pic>
        <p:nvPicPr>
          <p:cNvPr id="14" name="Imagem 13">
            <a:extLst>
              <a:ext uri="{FF2B5EF4-FFF2-40B4-BE49-F238E27FC236}">
                <a16:creationId xmlns:a16="http://schemas.microsoft.com/office/drawing/2014/main" id="{B8AFB3D2-170D-4C26-8299-37B6CA30FF0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455936" y="5838978"/>
            <a:ext cx="1772359" cy="1021340"/>
          </a:xfrm>
          <a:prstGeom prst="rect">
            <a:avLst/>
          </a:prstGeom>
        </p:spPr>
      </p:pic>
    </p:spTree>
    <p:extLst>
      <p:ext uri="{BB962C8B-B14F-4D97-AF65-F5344CB8AC3E}">
        <p14:creationId xmlns:p14="http://schemas.microsoft.com/office/powerpoint/2010/main" val="1083310994"/>
      </p:ext>
    </p:extLst>
  </p:cSld>
  <p:clrMapOvr>
    <a:overrideClrMapping bg1="lt1" tx1="dk1" bg2="lt2" tx2="dk2" accent1="accent1" accent2="accent2" accent3="accent3" accent4="accent4" accent5="accent5" accent6="accent6" hlink="hlink" folHlink="folHlink"/>
  </p:clrMapOvr>
</p:sld>
</file>

<file path=ppt/theme/theme1.xml><?xml version="1.0" encoding="utf-8"?>
<a:theme xmlns:a="http://schemas.openxmlformats.org/drawingml/2006/main" name="Fatia">
  <a:themeElements>
    <a:clrScheme name="Fatia">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Fatia">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Fatia">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docProps/app.xml><?xml version="1.0" encoding="utf-8"?>
<Properties xmlns="http://schemas.openxmlformats.org/officeDocument/2006/extended-properties" xmlns:vt="http://schemas.openxmlformats.org/officeDocument/2006/docPropsVTypes">
  <Template/>
  <TotalTime>971</TotalTime>
  <Words>2509</Words>
  <Application>Microsoft Office PowerPoint</Application>
  <PresentationFormat>Widescreen</PresentationFormat>
  <Paragraphs>107</Paragraphs>
  <Slides>28</Slides>
  <Notes>0</Notes>
  <HiddenSlides>0</HiddenSlides>
  <MMClips>0</MMClips>
  <ScaleCrop>false</ScaleCrop>
  <HeadingPairs>
    <vt:vector size="6" baseType="variant">
      <vt:variant>
        <vt:lpstr>Fontes usadas</vt:lpstr>
      </vt:variant>
      <vt:variant>
        <vt:i4>4</vt:i4>
      </vt:variant>
      <vt:variant>
        <vt:lpstr>Tema</vt:lpstr>
      </vt:variant>
      <vt:variant>
        <vt:i4>1</vt:i4>
      </vt:variant>
      <vt:variant>
        <vt:lpstr>Títulos de slides</vt:lpstr>
      </vt:variant>
      <vt:variant>
        <vt:i4>28</vt:i4>
      </vt:variant>
    </vt:vector>
  </HeadingPairs>
  <TitlesOfParts>
    <vt:vector size="33" baseType="lpstr">
      <vt:lpstr>Arial</vt:lpstr>
      <vt:lpstr>Century Gothic</vt:lpstr>
      <vt:lpstr>Wingdings</vt:lpstr>
      <vt:lpstr>Wingdings 3</vt:lpstr>
      <vt:lpstr>Fatia</vt:lpstr>
      <vt:lpstr>Regras da Lei das Eleições para o último ano de mandato dos Prefeitos e a atuação do MPRJ</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Regras da Lei das Eleições para o último ano de mandato dos Prefeitos e a atuação do MPRJ</dc:title>
  <dc:creator>AMANDA PINTO CARVALHAL</dc:creator>
  <cp:lastModifiedBy>AMANDA PINTO CARVALHAL</cp:lastModifiedBy>
  <cp:revision>159</cp:revision>
  <cp:lastPrinted>2019-11-28T16:52:17Z</cp:lastPrinted>
  <dcterms:created xsi:type="dcterms:W3CDTF">2019-11-11T17:39:10Z</dcterms:created>
  <dcterms:modified xsi:type="dcterms:W3CDTF">2019-11-28T16:55:19Z</dcterms:modified>
</cp:coreProperties>
</file>