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320" r:id="rId3"/>
    <p:sldId id="299" r:id="rId4"/>
    <p:sldId id="300" r:id="rId5"/>
    <p:sldId id="303" r:id="rId6"/>
    <p:sldId id="307" r:id="rId7"/>
    <p:sldId id="311" r:id="rId8"/>
    <p:sldId id="317" r:id="rId9"/>
    <p:sldId id="318" r:id="rId10"/>
    <p:sldId id="312" r:id="rId11"/>
    <p:sldId id="314" r:id="rId12"/>
  </p:sldIdLst>
  <p:sldSz cx="9906000" cy="6858000" type="A4"/>
  <p:notesSz cx="6797675" cy="9926638"/>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ção do Resumo" id="{133C7FD8-FD9C-4BB7-9D7B-B94CA79FB249}">
          <p14:sldIdLst/>
        </p14:section>
        <p14:section name="Seção 1" id="{4107E358-B978-4B70-BB17-FA5FEA307B11}">
          <p14:sldIdLst>
            <p14:sldId id="320"/>
          </p14:sldIdLst>
        </p14:section>
        <p14:section name="Seção 2" id="{62BCE1B4-FA22-47EE-83EB-CE7B91D9CA8A}">
          <p14:sldIdLst>
            <p14:sldId id="299"/>
          </p14:sldIdLst>
        </p14:section>
        <p14:section name="Seção 3" id="{1E663DFB-7E8B-407A-A7BF-5FD1C22581F5}">
          <p14:sldIdLst>
            <p14:sldId id="300"/>
          </p14:sldIdLst>
        </p14:section>
        <p14:section name="Seção 4" id="{EF24F39E-A301-4F40-96CC-9541DDDC2768}">
          <p14:sldIdLst>
            <p14:sldId id="303"/>
          </p14:sldIdLst>
        </p14:section>
        <p14:section name="Seção 5" id="{94DA8E29-333D-4924-9E4F-4BDD85AAF30D}">
          <p14:sldIdLst>
            <p14:sldId id="307"/>
          </p14:sldIdLst>
        </p14:section>
        <p14:section name="Seção 6" id="{D57AF976-6239-41C2-8EA6-424BD9DCB7C9}">
          <p14:sldIdLst>
            <p14:sldId id="311"/>
          </p14:sldIdLst>
        </p14:section>
        <p14:section name="Seção 7" id="{285C82D2-B707-4557-957E-99C20B362430}">
          <p14:sldIdLst>
            <p14:sldId id="317"/>
          </p14:sldIdLst>
        </p14:section>
        <p14:section name="Seção 8" id="{9A1AFFE4-223A-4DC0-838B-72F4AE067F02}">
          <p14:sldIdLst>
            <p14:sldId id="318"/>
          </p14:sldIdLst>
        </p14:section>
        <p14:section name="Seção 9" id="{C9FE16BA-B028-45E0-BAA0-FF3CC4B7971A}">
          <p14:sldIdLst>
            <p14:sldId id="312"/>
          </p14:sldIdLst>
        </p14:section>
        <p14:section name="Seção 10" id="{D477818C-4160-4660-9735-DB914B4F8D95}">
          <p14:sldIdLst>
            <p14:sldId id="314"/>
          </p14:sldIdLst>
        </p14:section>
      </p14:sectionLst>
    </p:ex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ana Rangel De Freitas" initials="ERDF" lastIdx="0" clrIdx="0">
    <p:extLst>
      <p:ext uri="{19B8F6BF-5375-455C-9EA6-DF929625EA0E}">
        <p15:presenceInfo xmlns:p15="http://schemas.microsoft.com/office/powerpoint/2012/main" userId="S-1-5-21-717235157-881678640-871907280-1904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114" d="100"/>
          <a:sy n="114" d="100"/>
        </p:scale>
        <p:origin x="1176" y="102"/>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5660D3-7979-44FF-9258-7349BDA01AAE}"/>
              </a:ext>
            </a:extLst>
          </p:cNvPr>
          <p:cNvSpPr>
            <a:spLocks noGrp="1"/>
          </p:cNvSpPr>
          <p:nvPr>
            <p:ph type="ctrTitle"/>
          </p:nvPr>
        </p:nvSpPr>
        <p:spPr>
          <a:xfrm>
            <a:off x="1238250" y="1122363"/>
            <a:ext cx="74295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17B1739D-ECE4-4A12-8F77-3ED177EA7B3A}"/>
              </a:ext>
            </a:extLst>
          </p:cNvPr>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65188378-B1D4-4ADF-9790-DC2C969D02BD}"/>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Espaço Reservado para Rodapé 4">
            <a:extLst>
              <a:ext uri="{FF2B5EF4-FFF2-40B4-BE49-F238E27FC236}">
                <a16:creationId xmlns:a16="http://schemas.microsoft.com/office/drawing/2014/main" id="{56DB19BA-6F65-41A6-B1E0-17809275AB9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41FCF49D-4EDD-4827-A2E8-D2A09203E278}"/>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4177983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1BBA78-B3CA-4DF8-81AB-BCB4239547E8}"/>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C8C27F10-1F69-4A3C-B67B-4BCEB52B834D}"/>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710DF149-8579-4DA1-97D4-E5E55537BD2D}"/>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Espaço Reservado para Rodapé 4">
            <a:extLst>
              <a:ext uri="{FF2B5EF4-FFF2-40B4-BE49-F238E27FC236}">
                <a16:creationId xmlns:a16="http://schemas.microsoft.com/office/drawing/2014/main" id="{6AF2DF38-677E-48AD-B4B3-60DCF89AD90A}"/>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4FFF91B8-8CA1-49BE-96D4-C4025E0748C4}"/>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735278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CDDCCC0-E89C-4E51-9470-4B70CF12F932}"/>
              </a:ext>
            </a:extLst>
          </p:cNvPr>
          <p:cNvSpPr>
            <a:spLocks noGrp="1"/>
          </p:cNvSpPr>
          <p:nvPr>
            <p:ph type="title" orient="vert"/>
          </p:nvPr>
        </p:nvSpPr>
        <p:spPr>
          <a:xfrm>
            <a:off x="7088982" y="365125"/>
            <a:ext cx="2135981"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248489FB-9AE1-4631-8F88-B3BA7273D38F}"/>
              </a:ext>
            </a:extLst>
          </p:cNvPr>
          <p:cNvSpPr>
            <a:spLocks noGrp="1"/>
          </p:cNvSpPr>
          <p:nvPr>
            <p:ph type="body" orient="vert" idx="1"/>
          </p:nvPr>
        </p:nvSpPr>
        <p:spPr>
          <a:xfrm>
            <a:off x="681038" y="365125"/>
            <a:ext cx="6284119"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0C7EA28D-C093-4A8D-A95D-34881E369E39}"/>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Espaço Reservado para Rodapé 4">
            <a:extLst>
              <a:ext uri="{FF2B5EF4-FFF2-40B4-BE49-F238E27FC236}">
                <a16:creationId xmlns:a16="http://schemas.microsoft.com/office/drawing/2014/main" id="{5AA3BBF6-EAB0-423E-9D2C-A27B3531F01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4E853206-5365-4006-A0C7-9FDC55F9B4DC}"/>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21094417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pt-BR"/>
              <a:t>Clique para editar o título Mestre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195583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1686579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pt-BR"/>
              <a:t>Clique para editar o título Mestre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27191059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AA31578A-07DF-4E94-9103-9C7BC868C40E}" type="datetimeFigureOut">
              <a:rPr lang="pt-BR" smtClean="0"/>
              <a:t>28/11/2019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1088149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p:cNvSpPr>
            <a:spLocks noGrp="1"/>
          </p:cNvSpPr>
          <p:nvPr>
            <p:ph sz="half" idx="2"/>
          </p:nvPr>
        </p:nvSpPr>
        <p:spPr>
          <a:xfrm>
            <a:off x="682329" y="2505075"/>
            <a:ext cx="4190702"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p:cNvSpPr>
            <a:spLocks noGrp="1"/>
          </p:cNvSpPr>
          <p:nvPr>
            <p:ph sz="quarter" idx="4"/>
          </p:nvPr>
        </p:nvSpPr>
        <p:spPr>
          <a:xfrm>
            <a:off x="5014913" y="2505075"/>
            <a:ext cx="4211340"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AA31578A-07DF-4E94-9103-9C7BC868C40E}" type="datetimeFigureOut">
              <a:rPr lang="pt-BR" smtClean="0"/>
              <a:t>28/11/2019</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36822802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AA31578A-07DF-4E94-9103-9C7BC868C40E}" type="datetimeFigureOut">
              <a:rPr lang="pt-BR" smtClean="0"/>
              <a:t>28/11/2019</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32232375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31578A-07DF-4E94-9103-9C7BC868C40E}" type="datetimeFigureOut">
              <a:rPr lang="pt-BR" smtClean="0"/>
              <a:t>28/11/2019</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676920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pt-BR"/>
              <a:t>Clique para editar o título Mestre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AA31578A-07DF-4E94-9103-9C7BC868C40E}" type="datetimeFigureOut">
              <a:rPr lang="pt-BR" smtClean="0"/>
              <a:t>28/11/2019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3170723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7925A7-4495-4B31-81DD-DF8934C1B250}"/>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9B85157A-8894-4805-B114-6895A927D1A4}"/>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8CB01E49-9975-4D38-8DD9-C63A04A98745}"/>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Espaço Reservado para Rodapé 4">
            <a:extLst>
              <a:ext uri="{FF2B5EF4-FFF2-40B4-BE49-F238E27FC236}">
                <a16:creationId xmlns:a16="http://schemas.microsoft.com/office/drawing/2014/main" id="{F681D696-9547-4709-BF5C-F50B7D038A06}"/>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D8F73846-424E-42EF-AEA3-41129D11A99D}"/>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19881084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AA31578A-07DF-4E94-9103-9C7BC868C40E}" type="datetimeFigureOut">
              <a:rPr lang="pt-BR" smtClean="0"/>
              <a:t>28/11/2019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9572783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34366323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2078560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EF07D9-9442-4885-A59D-80FA4CA610D8}"/>
              </a:ext>
            </a:extLst>
          </p:cNvPr>
          <p:cNvSpPr>
            <a:spLocks noGrp="1"/>
          </p:cNvSpPr>
          <p:nvPr>
            <p:ph type="title"/>
          </p:nvPr>
        </p:nvSpPr>
        <p:spPr>
          <a:xfrm>
            <a:off x="675879" y="1709741"/>
            <a:ext cx="8543925"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7E509F99-9FA3-479B-B014-6A8366EB1CAF}"/>
              </a:ext>
            </a:extLst>
          </p:cNvPr>
          <p:cNvSpPr>
            <a:spLocks noGrp="1"/>
          </p:cNvSpPr>
          <p:nvPr>
            <p:ph type="body" idx="1"/>
          </p:nvPr>
        </p:nvSpPr>
        <p:spPr>
          <a:xfrm>
            <a:off x="675879" y="4589466"/>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F639CD59-7F6B-4B99-B227-FFD421EAA3B2}"/>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5" name="Espaço Reservado para Rodapé 4">
            <a:extLst>
              <a:ext uri="{FF2B5EF4-FFF2-40B4-BE49-F238E27FC236}">
                <a16:creationId xmlns:a16="http://schemas.microsoft.com/office/drawing/2014/main" id="{7201D3F7-CF09-4A32-B544-C00B11510881}"/>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CA9660F-51B5-4DE0-89F9-9E234C37678F}"/>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3426678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EA8A0D-4532-4536-9475-F3E39AFC35A6}"/>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28FC9FDD-C27A-41BB-9803-DF7957320912}"/>
              </a:ext>
            </a:extLst>
          </p:cNvPr>
          <p:cNvSpPr>
            <a:spLocks noGrp="1"/>
          </p:cNvSpPr>
          <p:nvPr>
            <p:ph sz="half" idx="1"/>
          </p:nvPr>
        </p:nvSpPr>
        <p:spPr>
          <a:xfrm>
            <a:off x="681038" y="1825625"/>
            <a:ext cx="421005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4D8FA328-6AB7-4724-8B1B-142DD17D4676}"/>
              </a:ext>
            </a:extLst>
          </p:cNvPr>
          <p:cNvSpPr>
            <a:spLocks noGrp="1"/>
          </p:cNvSpPr>
          <p:nvPr>
            <p:ph sz="half" idx="2"/>
          </p:nvPr>
        </p:nvSpPr>
        <p:spPr>
          <a:xfrm>
            <a:off x="5014913" y="1825625"/>
            <a:ext cx="421005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57F61411-934A-46DF-92B9-A7703385532D}"/>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6" name="Espaço Reservado para Rodapé 5">
            <a:extLst>
              <a:ext uri="{FF2B5EF4-FFF2-40B4-BE49-F238E27FC236}">
                <a16:creationId xmlns:a16="http://schemas.microsoft.com/office/drawing/2014/main" id="{07D38B5A-3522-4DDF-870D-324EEF39CBE2}"/>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C8831110-7775-48DF-B5F9-B205EEB754DF}"/>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3898844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BA92D8-6037-42D4-96C4-07E2375CC6DA}"/>
              </a:ext>
            </a:extLst>
          </p:cNvPr>
          <p:cNvSpPr>
            <a:spLocks noGrp="1"/>
          </p:cNvSpPr>
          <p:nvPr>
            <p:ph type="title"/>
          </p:nvPr>
        </p:nvSpPr>
        <p:spPr>
          <a:xfrm>
            <a:off x="682328" y="365128"/>
            <a:ext cx="8543925"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FE740111-483E-4B5D-8ED0-B56A29F806D0}"/>
              </a:ext>
            </a:extLst>
          </p:cNvPr>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B9302658-C803-4316-847B-67C740DBFDE1}"/>
              </a:ext>
            </a:extLst>
          </p:cNvPr>
          <p:cNvSpPr>
            <a:spLocks noGrp="1"/>
          </p:cNvSpPr>
          <p:nvPr>
            <p:ph sz="half" idx="2"/>
          </p:nvPr>
        </p:nvSpPr>
        <p:spPr>
          <a:xfrm>
            <a:off x="682329" y="2505075"/>
            <a:ext cx="4190702"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69BA0A1B-284B-4C98-AB2A-716B21FD4049}"/>
              </a:ext>
            </a:extLst>
          </p:cNvPr>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78E4BE0D-FF21-4166-BB8D-D2500454AEE1}"/>
              </a:ext>
            </a:extLst>
          </p:cNvPr>
          <p:cNvSpPr>
            <a:spLocks noGrp="1"/>
          </p:cNvSpPr>
          <p:nvPr>
            <p:ph sz="quarter" idx="4"/>
          </p:nvPr>
        </p:nvSpPr>
        <p:spPr>
          <a:xfrm>
            <a:off x="5014913" y="2505075"/>
            <a:ext cx="4211340"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854FEC6D-CAD6-4AB9-9400-B6F43B07DE7E}"/>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8" name="Espaço Reservado para Rodapé 7">
            <a:extLst>
              <a:ext uri="{FF2B5EF4-FFF2-40B4-BE49-F238E27FC236}">
                <a16:creationId xmlns:a16="http://schemas.microsoft.com/office/drawing/2014/main" id="{167C18D1-476F-411C-97F6-44399709E2F4}"/>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25422612-4ACC-4A8C-AB94-0EDC1B3DD753}"/>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18854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B2644D8-E285-4F6C-A399-6AF932C8E55B}"/>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25DFE8EC-7C66-4735-AAB5-DFCEDD9BC07E}"/>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4" name="Espaço Reservado para Rodapé 3">
            <a:extLst>
              <a:ext uri="{FF2B5EF4-FFF2-40B4-BE49-F238E27FC236}">
                <a16:creationId xmlns:a16="http://schemas.microsoft.com/office/drawing/2014/main" id="{E645028F-C7C1-4226-B487-47B915C9F503}"/>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F6F86C12-2EF3-47F2-B681-289F7BB72BBE}"/>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3294530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B4C1A1AA-E9EA-4380-A8F1-65D67C0821C9}"/>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3" name="Espaço Reservado para Rodapé 2">
            <a:extLst>
              <a:ext uri="{FF2B5EF4-FFF2-40B4-BE49-F238E27FC236}">
                <a16:creationId xmlns:a16="http://schemas.microsoft.com/office/drawing/2014/main" id="{64128886-9051-499B-B430-F1F15054A770}"/>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A5492B6A-39D2-4E18-BC35-252C4679584E}"/>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819240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4AAB75-1A28-4423-AB3D-878310182CF3}"/>
              </a:ext>
            </a:extLst>
          </p:cNvPr>
          <p:cNvSpPr>
            <a:spLocks noGrp="1"/>
          </p:cNvSpPr>
          <p:nvPr>
            <p:ph type="title"/>
          </p:nvPr>
        </p:nvSpPr>
        <p:spPr>
          <a:xfrm>
            <a:off x="682328" y="457200"/>
            <a:ext cx="3194943"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A932FF3E-45E4-40BF-8D05-E7AF0282B57D}"/>
              </a:ext>
            </a:extLst>
          </p:cNvPr>
          <p:cNvSpPr>
            <a:spLocks noGrp="1"/>
          </p:cNvSpPr>
          <p:nvPr>
            <p:ph idx="1"/>
          </p:nvPr>
        </p:nvSpPr>
        <p:spPr>
          <a:xfrm>
            <a:off x="4211340" y="987428"/>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88E652AA-574E-4DB1-BE85-D99069C0257E}"/>
              </a:ext>
            </a:extLst>
          </p:cNvPr>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31DC0F32-A4FE-4C1E-9BEF-D9066E13C3AE}"/>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6" name="Espaço Reservado para Rodapé 5">
            <a:extLst>
              <a:ext uri="{FF2B5EF4-FFF2-40B4-BE49-F238E27FC236}">
                <a16:creationId xmlns:a16="http://schemas.microsoft.com/office/drawing/2014/main" id="{6EAA2809-6D23-4CC3-B688-1A2A4921249E}"/>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02FDBEE2-7545-4252-8AED-EA85AB54E5FE}"/>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2275807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414298-1B7C-4176-B9E1-AB46CBAE7FF5}"/>
              </a:ext>
            </a:extLst>
          </p:cNvPr>
          <p:cNvSpPr>
            <a:spLocks noGrp="1"/>
          </p:cNvSpPr>
          <p:nvPr>
            <p:ph type="title"/>
          </p:nvPr>
        </p:nvSpPr>
        <p:spPr>
          <a:xfrm>
            <a:off x="682328" y="457200"/>
            <a:ext cx="3194943"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7B4A9541-FD59-40E4-8CCC-E253B260C784}"/>
              </a:ext>
            </a:extLst>
          </p:cNvPr>
          <p:cNvSpPr>
            <a:spLocks noGrp="1"/>
          </p:cNvSpPr>
          <p:nvPr>
            <p:ph type="pic" idx="1"/>
          </p:nvPr>
        </p:nvSpPr>
        <p:spPr>
          <a:xfrm>
            <a:off x="4211340" y="987428"/>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73DAD32F-46E6-4B42-8117-AC79D6E7F548}"/>
              </a:ext>
            </a:extLst>
          </p:cNvPr>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BCB13CF4-B736-476F-94B9-078C700F8071}"/>
              </a:ext>
            </a:extLst>
          </p:cNvPr>
          <p:cNvSpPr>
            <a:spLocks noGrp="1"/>
          </p:cNvSpPr>
          <p:nvPr>
            <p:ph type="dt" sz="half" idx="10"/>
          </p:nvPr>
        </p:nvSpPr>
        <p:spPr/>
        <p:txBody>
          <a:bodyPr/>
          <a:lstStyle/>
          <a:p>
            <a:fld id="{AA31578A-07DF-4E94-9103-9C7BC868C40E}" type="datetimeFigureOut">
              <a:rPr lang="pt-BR" smtClean="0"/>
              <a:t>28/11/2019</a:t>
            </a:fld>
            <a:endParaRPr lang="pt-BR"/>
          </a:p>
        </p:txBody>
      </p:sp>
      <p:sp>
        <p:nvSpPr>
          <p:cNvPr id="6" name="Espaço Reservado para Rodapé 5">
            <a:extLst>
              <a:ext uri="{FF2B5EF4-FFF2-40B4-BE49-F238E27FC236}">
                <a16:creationId xmlns:a16="http://schemas.microsoft.com/office/drawing/2014/main" id="{9ECDA84B-40DD-4E1F-B732-5BA277BFB586}"/>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B54488A6-ABED-47B6-B35A-12CE54F88A4C}"/>
              </a:ext>
            </a:extLst>
          </p:cNvPr>
          <p:cNvSpPr>
            <a:spLocks noGrp="1"/>
          </p:cNvSpPr>
          <p:nvPr>
            <p:ph type="sldNum" sz="quarter" idx="12"/>
          </p:nvPr>
        </p:nvSpPr>
        <p:spPr/>
        <p:txBody>
          <a:bodyPr/>
          <a:lstStyle/>
          <a:p>
            <a:fld id="{C0EFCFA3-5D5A-4D34-8C62-AAD2AC5EE5DC}" type="slidenum">
              <a:rPr lang="pt-BR" smtClean="0"/>
              <a:t>‹nº›</a:t>
            </a:fld>
            <a:endParaRPr lang="pt-BR"/>
          </a:p>
        </p:txBody>
      </p:sp>
    </p:spTree>
    <p:extLst>
      <p:ext uri="{BB962C8B-B14F-4D97-AF65-F5344CB8AC3E}">
        <p14:creationId xmlns:p14="http://schemas.microsoft.com/office/powerpoint/2010/main" val="546489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BD55A6C0-78D9-4475-9637-3860B9FFAB6B}"/>
              </a:ext>
            </a:extLst>
          </p:cNvPr>
          <p:cNvSpPr>
            <a:spLocks noGrp="1"/>
          </p:cNvSpPr>
          <p:nvPr>
            <p:ph type="title"/>
          </p:nvPr>
        </p:nvSpPr>
        <p:spPr>
          <a:xfrm>
            <a:off x="681038" y="365128"/>
            <a:ext cx="8543925"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DB5C9CF5-9106-4A91-818B-EEEAAEF48B33}"/>
              </a:ext>
            </a:extLst>
          </p:cNvPr>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BBA8B35C-2656-48E6-BC27-0BFE6E5A7E96}"/>
              </a:ext>
            </a:extLst>
          </p:cNvPr>
          <p:cNvSpPr>
            <a:spLocks noGrp="1"/>
          </p:cNvSpPr>
          <p:nvPr>
            <p:ph type="dt" sz="half" idx="2"/>
          </p:nvPr>
        </p:nvSpPr>
        <p:spPr>
          <a:xfrm>
            <a:off x="681038" y="6356353"/>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1578A-07DF-4E94-9103-9C7BC868C40E}" type="datetimeFigureOut">
              <a:rPr lang="pt-BR" smtClean="0"/>
              <a:t>28/11/2019</a:t>
            </a:fld>
            <a:endParaRPr lang="pt-BR"/>
          </a:p>
        </p:txBody>
      </p:sp>
      <p:sp>
        <p:nvSpPr>
          <p:cNvPr id="5" name="Espaço Reservado para Rodapé 4">
            <a:extLst>
              <a:ext uri="{FF2B5EF4-FFF2-40B4-BE49-F238E27FC236}">
                <a16:creationId xmlns:a16="http://schemas.microsoft.com/office/drawing/2014/main" id="{DD73D1A1-ED66-4F6E-9DDD-34349D85DC4B}"/>
              </a:ext>
            </a:extLst>
          </p:cNvPr>
          <p:cNvSpPr>
            <a:spLocks noGrp="1"/>
          </p:cNvSpPr>
          <p:nvPr>
            <p:ph type="ftr" sz="quarter" idx="3"/>
          </p:nvPr>
        </p:nvSpPr>
        <p:spPr>
          <a:xfrm>
            <a:off x="3281363" y="6356353"/>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3DCC2883-23F8-4D01-B638-9F554BAC6EB1}"/>
              </a:ext>
            </a:extLst>
          </p:cNvPr>
          <p:cNvSpPr>
            <a:spLocks noGrp="1"/>
          </p:cNvSpPr>
          <p:nvPr>
            <p:ph type="sldNum" sz="quarter" idx="4"/>
          </p:nvPr>
        </p:nvSpPr>
        <p:spPr>
          <a:xfrm>
            <a:off x="6996113" y="6356353"/>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FCFA3-5D5A-4D34-8C62-AAD2AC5EE5DC}" type="slidenum">
              <a:rPr lang="pt-BR" smtClean="0"/>
              <a:t>‹nº›</a:t>
            </a:fld>
            <a:endParaRPr lang="pt-BR"/>
          </a:p>
        </p:txBody>
      </p:sp>
    </p:spTree>
    <p:extLst>
      <p:ext uri="{BB962C8B-B14F-4D97-AF65-F5344CB8AC3E}">
        <p14:creationId xmlns:p14="http://schemas.microsoft.com/office/powerpoint/2010/main" val="2010358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11/28/2019</a:t>
            </a:fld>
            <a:endParaRPr lang="en-US" dirty="0"/>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‹nº›</a:t>
            </a:fld>
            <a:endParaRPr lang="en-US" dirty="0"/>
          </a:p>
        </p:txBody>
      </p:sp>
    </p:spTree>
    <p:extLst>
      <p:ext uri="{BB962C8B-B14F-4D97-AF65-F5344CB8AC3E}">
        <p14:creationId xmlns:p14="http://schemas.microsoft.com/office/powerpoint/2010/main" val="9300839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slide" Target="slide5.xml"/><Relationship Id="rId18" Type="http://schemas.openxmlformats.org/officeDocument/2006/relationships/image" Target="../media/image7.png"/><Relationship Id="rId26" Type="http://schemas.openxmlformats.org/officeDocument/2006/relationships/image" Target="../media/image9.png"/><Relationship Id="rId3" Type="http://schemas.openxmlformats.org/officeDocument/2006/relationships/image" Target="../media/image2.png"/><Relationship Id="rId21" Type="http://schemas.openxmlformats.org/officeDocument/2006/relationships/image" Target="../media/image8.png"/><Relationship Id="rId7" Type="http://schemas.openxmlformats.org/officeDocument/2006/relationships/slide" Target="slide3.xml"/><Relationship Id="rId12" Type="http://schemas.openxmlformats.org/officeDocument/2006/relationships/image" Target="../media/image5.png"/><Relationship Id="rId17" Type="http://schemas.openxmlformats.org/officeDocument/2006/relationships/image" Target="../media/image6.png"/><Relationship Id="rId25" Type="http://schemas.openxmlformats.org/officeDocument/2006/relationships/slide" Target="slide9.xml"/><Relationship Id="rId2" Type="http://schemas.openxmlformats.org/officeDocument/2006/relationships/image" Target="../media/image1.png"/><Relationship Id="rId16" Type="http://schemas.openxmlformats.org/officeDocument/2006/relationships/slide" Target="slide6.xml"/><Relationship Id="rId20" Type="http://schemas.openxmlformats.org/officeDocument/2006/relationships/image" Target="../media/image7.png"/><Relationship Id="rId29"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3.png"/><Relationship Id="rId11"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2.png"/><Relationship Id="rId15" Type="http://schemas.openxmlformats.org/officeDocument/2006/relationships/image" Target="../media/image6.png"/><Relationship Id="rId23" Type="http://schemas.openxmlformats.org/officeDocument/2006/relationships/image" Target="../media/image8.png"/><Relationship Id="rId28" Type="http://schemas.openxmlformats.org/officeDocument/2006/relationships/slide" Target="slide10.xml"/><Relationship Id="rId10" Type="http://schemas.openxmlformats.org/officeDocument/2006/relationships/slide" Target="slide4.xml"/><Relationship Id="rId19" Type="http://schemas.openxmlformats.org/officeDocument/2006/relationships/slide" Target="slide7.xml"/><Relationship Id="rId4" Type="http://schemas.openxmlformats.org/officeDocument/2006/relationships/slide" Target="slide2.xml"/><Relationship Id="rId9" Type="http://schemas.openxmlformats.org/officeDocument/2006/relationships/image" Target="../media/image4.png"/><Relationship Id="rId14" Type="http://schemas.openxmlformats.org/officeDocument/2006/relationships/image" Target="../media/image5.png"/><Relationship Id="rId22" Type="http://schemas.openxmlformats.org/officeDocument/2006/relationships/slide" Target="slide8.xml"/><Relationship Id="rId27"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hyperlink" Target="http://www2.camara.gov.br/internet/legislacao/legin.html/textos/visualizarTexto.html?ideNorma=598020&amp;seqTexto=120693&amp;PalavrasDestaque=" TargetMode="Externa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25725D1E-1CAF-42F2-BF2A-86C39B51AD36}"/>
              </a:ext>
            </a:extLst>
          </p:cNvPr>
          <p:cNvPicPr>
            <a:picLocks noChangeAspect="1"/>
          </p:cNvPicPr>
          <p:nvPr/>
        </p:nvPicPr>
        <p:blipFill rotWithShape="1">
          <a:blip r:embed="rId2"/>
          <a:srcRect l="1982" r="3719" b="-1"/>
          <a:stretch/>
        </p:blipFill>
        <p:spPr>
          <a:xfrm>
            <a:off x="20" y="84591"/>
            <a:ext cx="9905980" cy="6040296"/>
          </a:xfrm>
          <a:custGeom>
            <a:avLst/>
            <a:gdLst>
              <a:gd name="connsiteX0" fmla="*/ 0 w 12192000"/>
              <a:gd name="connsiteY0" fmla="*/ 0 h 6040306"/>
              <a:gd name="connsiteX1" fmla="*/ 12192000 w 12192000"/>
              <a:gd name="connsiteY1" fmla="*/ 0 h 6040306"/>
              <a:gd name="connsiteX2" fmla="*/ 12192000 w 12192000"/>
              <a:gd name="connsiteY2" fmla="*/ 4211076 h 6040306"/>
              <a:gd name="connsiteX3" fmla="*/ 11340591 w 12192000"/>
              <a:gd name="connsiteY3" fmla="*/ 6040306 h 6040306"/>
              <a:gd name="connsiteX4" fmla="*/ 10860731 w 12192000"/>
              <a:gd name="connsiteY4" fmla="*/ 6040306 h 6040306"/>
              <a:gd name="connsiteX5" fmla="*/ 9808950 w 12192000"/>
              <a:gd name="connsiteY5" fmla="*/ 6040306 h 6040306"/>
              <a:gd name="connsiteX6" fmla="*/ 5960209 w 12192000"/>
              <a:gd name="connsiteY6" fmla="*/ 6040306 h 6040306"/>
              <a:gd name="connsiteX7" fmla="*/ 5480349 w 12192000"/>
              <a:gd name="connsiteY7" fmla="*/ 6040306 h 6040306"/>
              <a:gd name="connsiteX8" fmla="*/ 5096434 w 12192000"/>
              <a:gd name="connsiteY8" fmla="*/ 6040306 h 6040306"/>
              <a:gd name="connsiteX9" fmla="*/ 4428567 w 12192000"/>
              <a:gd name="connsiteY9" fmla="*/ 6040306 h 6040306"/>
              <a:gd name="connsiteX10" fmla="*/ 0 w 12192000"/>
              <a:gd name="connsiteY10" fmla="*/ 6040306 h 604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040306">
                <a:moveTo>
                  <a:pt x="0" y="0"/>
                </a:moveTo>
                <a:lnTo>
                  <a:pt x="12192000" y="0"/>
                </a:lnTo>
                <a:lnTo>
                  <a:pt x="12192000" y="4211076"/>
                </a:lnTo>
                <a:lnTo>
                  <a:pt x="11340591" y="6040306"/>
                </a:lnTo>
                <a:lnTo>
                  <a:pt x="10860731" y="6040306"/>
                </a:lnTo>
                <a:lnTo>
                  <a:pt x="9808950" y="6040306"/>
                </a:lnTo>
                <a:lnTo>
                  <a:pt x="5960209" y="6040306"/>
                </a:lnTo>
                <a:lnTo>
                  <a:pt x="5480349" y="6040306"/>
                </a:lnTo>
                <a:lnTo>
                  <a:pt x="5096434" y="6040306"/>
                </a:lnTo>
                <a:lnTo>
                  <a:pt x="4428567" y="6040306"/>
                </a:lnTo>
                <a:lnTo>
                  <a:pt x="0" y="6040306"/>
                </a:lnTo>
                <a:close/>
              </a:path>
            </a:pathLst>
          </a:custGeom>
        </p:spPr>
      </p:pic>
      <mc:AlternateContent xmlns:mc="http://schemas.openxmlformats.org/markup-compatibility/2006" xmlns:pslz="http://schemas.microsoft.com/office/powerpoint/2016/slidezoom">
        <mc:Choice Requires="pslz">
          <p:graphicFrame>
            <p:nvGraphicFramePr>
              <p:cNvPr id="23" name="Zoom de Slide 22">
                <a:extLst>
                  <a:ext uri="{FF2B5EF4-FFF2-40B4-BE49-F238E27FC236}">
                    <a16:creationId xmlns:a16="http://schemas.microsoft.com/office/drawing/2014/main" id="{98DE9253-A48C-42EA-84A5-D9323F9F05AF}"/>
                  </a:ext>
                </a:extLst>
              </p:cNvPr>
              <p:cNvGraphicFramePr>
                <a:graphicFrameLocks noChangeAspect="1"/>
              </p:cNvGraphicFramePr>
              <p:nvPr>
                <p:extLst>
                  <p:ext uri="{D42A27DB-BD31-4B8C-83A1-F6EECF244321}">
                    <p14:modId xmlns:p14="http://schemas.microsoft.com/office/powerpoint/2010/main" val="3229349271"/>
                  </p:ext>
                </p:extLst>
              </p:nvPr>
            </p:nvGraphicFramePr>
            <p:xfrm flipH="1">
              <a:off x="9637060" y="443239"/>
              <a:ext cx="164164" cy="113652"/>
            </p:xfrm>
            <a:graphic>
              <a:graphicData uri="http://schemas.microsoft.com/office/powerpoint/2016/slidezoom">
                <pslz:sldZm>
                  <pslz:sldZmObj sldId="299" cId="4031932912">
                    <pslz:zmPr id="{32D0A62A-312A-463C-9480-939781B4CCD6}" returnToParent="0" transitionDur="1000">
                      <p166:blipFill xmlns:p166="http://schemas.microsoft.com/office/powerpoint/2016/6/main">
                        <a:blip r:embed="rId3"/>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23" name="Zoom de Slide 22">
                <a:hlinkClick r:id="rId4" action="ppaction://hlinksldjump"/>
                <a:extLst>
                  <a:ext uri="{FF2B5EF4-FFF2-40B4-BE49-F238E27FC236}">
                    <a16:creationId xmlns:a16="http://schemas.microsoft.com/office/drawing/2014/main" id="{98DE9253-A48C-42EA-84A5-D9323F9F05AF}"/>
                  </a:ext>
                </a:extLst>
              </p:cNvPr>
              <p:cNvPicPr>
                <a:picLocks noGrp="1" noRot="1" noChangeAspect="1" noMove="1" noResize="1" noEditPoints="1" noAdjustHandles="1" noChangeArrowheads="1" noChangeShapeType="1"/>
              </p:cNvPicPr>
              <p:nvPr/>
            </p:nvPicPr>
            <p:blipFill>
              <a:blip r:embed="rId5"/>
              <a:stretch>
                <a:fillRect/>
              </a:stretch>
            </p:blipFill>
            <p:spPr>
              <a:xfrm flipH="1">
                <a:off x="9637060" y="443239"/>
                <a:ext cx="164164" cy="11365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5" name="Zoom de Slide 24">
                <a:extLst>
                  <a:ext uri="{FF2B5EF4-FFF2-40B4-BE49-F238E27FC236}">
                    <a16:creationId xmlns:a16="http://schemas.microsoft.com/office/drawing/2014/main" id="{ECE78524-F345-48F8-8395-2C71118367C9}"/>
                  </a:ext>
                </a:extLst>
              </p:cNvPr>
              <p:cNvGraphicFramePr>
                <a:graphicFrameLocks noChangeAspect="1"/>
              </p:cNvGraphicFramePr>
              <p:nvPr>
                <p:extLst>
                  <p:ext uri="{D42A27DB-BD31-4B8C-83A1-F6EECF244321}">
                    <p14:modId xmlns:p14="http://schemas.microsoft.com/office/powerpoint/2010/main" val="3816001322"/>
                  </p:ext>
                </p:extLst>
              </p:nvPr>
            </p:nvGraphicFramePr>
            <p:xfrm flipH="1">
              <a:off x="9637060" y="806730"/>
              <a:ext cx="164164" cy="113652"/>
            </p:xfrm>
            <a:graphic>
              <a:graphicData uri="http://schemas.microsoft.com/office/powerpoint/2016/slidezoom">
                <pslz:sldZm>
                  <pslz:sldZmObj sldId="300" cId="483767211">
                    <pslz:zmPr id="{2083A5DE-2975-4A72-B6DC-02A971BFFF9C}" returnToParent="0" transitionDur="1000">
                      <p166:blipFill xmlns:p166="http://schemas.microsoft.com/office/powerpoint/2016/6/main">
                        <a:blip r:embed="rId6"/>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25" name="Zoom de Slide 24">
                <a:hlinkClick r:id="rId7" action="ppaction://hlinksldjump"/>
                <a:extLst>
                  <a:ext uri="{FF2B5EF4-FFF2-40B4-BE49-F238E27FC236}">
                    <a16:creationId xmlns:a16="http://schemas.microsoft.com/office/drawing/2014/main" id="{ECE78524-F345-48F8-8395-2C71118367C9}"/>
                  </a:ext>
                </a:extLst>
              </p:cNvPr>
              <p:cNvPicPr>
                <a:picLocks noGrp="1" noRot="1" noChangeAspect="1" noMove="1" noResize="1" noEditPoints="1" noAdjustHandles="1" noChangeArrowheads="1" noChangeShapeType="1"/>
              </p:cNvPicPr>
              <p:nvPr/>
            </p:nvPicPr>
            <p:blipFill>
              <a:blip r:embed="rId8"/>
              <a:stretch>
                <a:fillRect/>
              </a:stretch>
            </p:blipFill>
            <p:spPr>
              <a:xfrm flipH="1">
                <a:off x="9637060" y="806730"/>
                <a:ext cx="164164" cy="11365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7" name="Zoom de Slide 26">
                <a:extLst>
                  <a:ext uri="{FF2B5EF4-FFF2-40B4-BE49-F238E27FC236}">
                    <a16:creationId xmlns:a16="http://schemas.microsoft.com/office/drawing/2014/main" id="{ED9C381C-3AAB-4D71-8E19-D516EEC65476}"/>
                  </a:ext>
                </a:extLst>
              </p:cNvPr>
              <p:cNvGraphicFramePr>
                <a:graphicFrameLocks noChangeAspect="1"/>
              </p:cNvGraphicFramePr>
              <p:nvPr>
                <p:extLst>
                  <p:ext uri="{D42A27DB-BD31-4B8C-83A1-F6EECF244321}">
                    <p14:modId xmlns:p14="http://schemas.microsoft.com/office/powerpoint/2010/main" val="2393178790"/>
                  </p:ext>
                </p:extLst>
              </p:nvPr>
            </p:nvGraphicFramePr>
            <p:xfrm flipH="1">
              <a:off x="9637060" y="1170221"/>
              <a:ext cx="164164" cy="113652"/>
            </p:xfrm>
            <a:graphic>
              <a:graphicData uri="http://schemas.microsoft.com/office/powerpoint/2016/slidezoom">
                <pslz:sldZm>
                  <pslz:sldZmObj sldId="303" cId="1734144176">
                    <pslz:zmPr id="{3174AB0E-FF78-4B25-AEB1-1CDB0A4415AC}" returnToParent="0" transitionDur="1000">
                      <p166:blipFill xmlns:p166="http://schemas.microsoft.com/office/powerpoint/2016/6/main">
                        <a:blip r:embed="rId9"/>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27" name="Zoom de Slide 26">
                <a:hlinkClick r:id="rId10" action="ppaction://hlinksldjump"/>
                <a:extLst>
                  <a:ext uri="{FF2B5EF4-FFF2-40B4-BE49-F238E27FC236}">
                    <a16:creationId xmlns:a16="http://schemas.microsoft.com/office/drawing/2014/main" id="{ED9C381C-3AAB-4D71-8E19-D516EEC65476}"/>
                  </a:ext>
                </a:extLst>
              </p:cNvPr>
              <p:cNvPicPr>
                <a:picLocks noGrp="1" noRot="1" noChangeAspect="1" noMove="1" noResize="1" noEditPoints="1" noAdjustHandles="1" noChangeArrowheads="1" noChangeShapeType="1"/>
              </p:cNvPicPr>
              <p:nvPr/>
            </p:nvPicPr>
            <p:blipFill>
              <a:blip r:embed="rId11"/>
              <a:stretch>
                <a:fillRect/>
              </a:stretch>
            </p:blipFill>
            <p:spPr>
              <a:xfrm flipH="1">
                <a:off x="9637060" y="1170221"/>
                <a:ext cx="164164" cy="11365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29" name="Zoom de Slide 28">
                <a:extLst>
                  <a:ext uri="{FF2B5EF4-FFF2-40B4-BE49-F238E27FC236}">
                    <a16:creationId xmlns:a16="http://schemas.microsoft.com/office/drawing/2014/main" id="{46F7FDCC-1494-47D5-9343-0883E68479DD}"/>
                  </a:ext>
                </a:extLst>
              </p:cNvPr>
              <p:cNvGraphicFramePr>
                <a:graphicFrameLocks noChangeAspect="1"/>
              </p:cNvGraphicFramePr>
              <p:nvPr>
                <p:extLst>
                  <p:ext uri="{D42A27DB-BD31-4B8C-83A1-F6EECF244321}">
                    <p14:modId xmlns:p14="http://schemas.microsoft.com/office/powerpoint/2010/main" val="3731630698"/>
                  </p:ext>
                </p:extLst>
              </p:nvPr>
            </p:nvGraphicFramePr>
            <p:xfrm flipH="1">
              <a:off x="9637060" y="1455252"/>
              <a:ext cx="164164" cy="113652"/>
            </p:xfrm>
            <a:graphic>
              <a:graphicData uri="http://schemas.microsoft.com/office/powerpoint/2016/slidezoom">
                <pslz:sldZm>
                  <pslz:sldZmObj sldId="307" cId="4109223981">
                    <pslz:zmPr id="{29592546-90AB-436F-9411-F812E51384C3}" returnToParent="0" transitionDur="1000">
                      <p166:blipFill xmlns:p166="http://schemas.microsoft.com/office/powerpoint/2016/6/main">
                        <a:blip r:embed="rId12"/>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29" name="Zoom de Slide 28">
                <a:hlinkClick r:id="rId13" action="ppaction://hlinksldjump"/>
                <a:extLst>
                  <a:ext uri="{FF2B5EF4-FFF2-40B4-BE49-F238E27FC236}">
                    <a16:creationId xmlns:a16="http://schemas.microsoft.com/office/drawing/2014/main" id="{46F7FDCC-1494-47D5-9343-0883E68479DD}"/>
                  </a:ext>
                </a:extLst>
              </p:cNvPr>
              <p:cNvPicPr>
                <a:picLocks noGrp="1" noRot="1" noChangeAspect="1" noMove="1" noResize="1" noEditPoints="1" noAdjustHandles="1" noChangeArrowheads="1" noChangeShapeType="1"/>
              </p:cNvPicPr>
              <p:nvPr/>
            </p:nvPicPr>
            <p:blipFill>
              <a:blip r:embed="rId14"/>
              <a:stretch>
                <a:fillRect/>
              </a:stretch>
            </p:blipFill>
            <p:spPr>
              <a:xfrm flipH="1">
                <a:off x="9637060" y="1455252"/>
                <a:ext cx="164164" cy="11365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31" name="Zoom de Slide 30">
                <a:extLst>
                  <a:ext uri="{FF2B5EF4-FFF2-40B4-BE49-F238E27FC236}">
                    <a16:creationId xmlns:a16="http://schemas.microsoft.com/office/drawing/2014/main" id="{E4810BC1-2D8C-4E48-A9DE-E8F08EE7ECC0}"/>
                  </a:ext>
                </a:extLst>
              </p:cNvPr>
              <p:cNvGraphicFramePr>
                <a:graphicFrameLocks noChangeAspect="1"/>
              </p:cNvGraphicFramePr>
              <p:nvPr>
                <p:extLst>
                  <p:ext uri="{D42A27DB-BD31-4B8C-83A1-F6EECF244321}">
                    <p14:modId xmlns:p14="http://schemas.microsoft.com/office/powerpoint/2010/main" val="1584346776"/>
                  </p:ext>
                </p:extLst>
              </p:nvPr>
            </p:nvGraphicFramePr>
            <p:xfrm flipH="1">
              <a:off x="9637060" y="1750578"/>
              <a:ext cx="164164" cy="113652"/>
            </p:xfrm>
            <a:graphic>
              <a:graphicData uri="http://schemas.microsoft.com/office/powerpoint/2016/slidezoom">
                <pslz:sldZm>
                  <pslz:sldZmObj sldId="311" cId="2427190846">
                    <pslz:zmPr id="{E95BFDD7-A370-41FA-A48B-9214A78719D2}" returnToParent="0" transitionDur="1000">
                      <p166:blipFill xmlns:p166="http://schemas.microsoft.com/office/powerpoint/2016/6/main">
                        <a:blip r:embed="rId15"/>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31" name="Zoom de Slide 30">
                <a:hlinkClick r:id="rId16" action="ppaction://hlinksldjump"/>
                <a:extLst>
                  <a:ext uri="{FF2B5EF4-FFF2-40B4-BE49-F238E27FC236}">
                    <a16:creationId xmlns:a16="http://schemas.microsoft.com/office/drawing/2014/main" id="{E4810BC1-2D8C-4E48-A9DE-E8F08EE7ECC0}"/>
                  </a:ext>
                </a:extLst>
              </p:cNvPr>
              <p:cNvPicPr>
                <a:picLocks noGrp="1" noRot="1" noChangeAspect="1" noMove="1" noResize="1" noEditPoints="1" noAdjustHandles="1" noChangeArrowheads="1" noChangeShapeType="1"/>
              </p:cNvPicPr>
              <p:nvPr/>
            </p:nvPicPr>
            <p:blipFill>
              <a:blip r:embed="rId17"/>
              <a:stretch>
                <a:fillRect/>
              </a:stretch>
            </p:blipFill>
            <p:spPr>
              <a:xfrm flipH="1">
                <a:off x="9637060" y="1750578"/>
                <a:ext cx="164164" cy="11365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33" name="Zoom de Slide 32">
                <a:extLst>
                  <a:ext uri="{FF2B5EF4-FFF2-40B4-BE49-F238E27FC236}">
                    <a16:creationId xmlns:a16="http://schemas.microsoft.com/office/drawing/2014/main" id="{A06F4335-4241-439C-9E3F-50A20A2BE54A}"/>
                  </a:ext>
                </a:extLst>
              </p:cNvPr>
              <p:cNvGraphicFramePr>
                <a:graphicFrameLocks noChangeAspect="1"/>
              </p:cNvGraphicFramePr>
              <p:nvPr>
                <p:extLst>
                  <p:ext uri="{D42A27DB-BD31-4B8C-83A1-F6EECF244321}">
                    <p14:modId xmlns:p14="http://schemas.microsoft.com/office/powerpoint/2010/main" val="959698464"/>
                  </p:ext>
                </p:extLst>
              </p:nvPr>
            </p:nvGraphicFramePr>
            <p:xfrm flipH="1">
              <a:off x="9637060" y="1972591"/>
              <a:ext cx="164164" cy="113652"/>
            </p:xfrm>
            <a:graphic>
              <a:graphicData uri="http://schemas.microsoft.com/office/powerpoint/2016/slidezoom">
                <pslz:sldZm>
                  <pslz:sldZmObj sldId="317" cId="2758648853">
                    <pslz:zmPr id="{7B5A7BCB-7494-4B5B-A4A2-2E29749A5E3D}" returnToParent="0" transitionDur="1000">
                      <p166:blipFill xmlns:p166="http://schemas.microsoft.com/office/powerpoint/2016/6/main">
                        <a:blip r:embed="rId18"/>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33" name="Zoom de Slide 32">
                <a:hlinkClick r:id="rId19" action="ppaction://hlinksldjump"/>
                <a:extLst>
                  <a:ext uri="{FF2B5EF4-FFF2-40B4-BE49-F238E27FC236}">
                    <a16:creationId xmlns:a16="http://schemas.microsoft.com/office/drawing/2014/main" id="{A06F4335-4241-439C-9E3F-50A20A2BE54A}"/>
                  </a:ext>
                </a:extLst>
              </p:cNvPr>
              <p:cNvPicPr>
                <a:picLocks noGrp="1" noRot="1" noChangeAspect="1" noMove="1" noResize="1" noEditPoints="1" noAdjustHandles="1" noChangeArrowheads="1" noChangeShapeType="1"/>
              </p:cNvPicPr>
              <p:nvPr/>
            </p:nvPicPr>
            <p:blipFill>
              <a:blip r:embed="rId20"/>
              <a:stretch>
                <a:fillRect/>
              </a:stretch>
            </p:blipFill>
            <p:spPr>
              <a:xfrm flipH="1">
                <a:off x="9637060" y="1972591"/>
                <a:ext cx="164164" cy="11365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35" name="Zoom de Slide 34">
                <a:extLst>
                  <a:ext uri="{FF2B5EF4-FFF2-40B4-BE49-F238E27FC236}">
                    <a16:creationId xmlns:a16="http://schemas.microsoft.com/office/drawing/2014/main" id="{DCD17685-25BC-4636-9B4E-F8BAC947D587}"/>
                  </a:ext>
                </a:extLst>
              </p:cNvPr>
              <p:cNvGraphicFramePr>
                <a:graphicFrameLocks noChangeAspect="1"/>
              </p:cNvGraphicFramePr>
              <p:nvPr>
                <p:extLst>
                  <p:ext uri="{D42A27DB-BD31-4B8C-83A1-F6EECF244321}">
                    <p14:modId xmlns:p14="http://schemas.microsoft.com/office/powerpoint/2010/main" val="4225140991"/>
                  </p:ext>
                </p:extLst>
              </p:nvPr>
            </p:nvGraphicFramePr>
            <p:xfrm flipH="1">
              <a:off x="9637060" y="2257622"/>
              <a:ext cx="164164" cy="113652"/>
            </p:xfrm>
            <a:graphic>
              <a:graphicData uri="http://schemas.microsoft.com/office/powerpoint/2016/slidezoom">
                <pslz:sldZm>
                  <pslz:sldZmObj sldId="318" cId="1168721684">
                    <pslz:zmPr id="{3054D1EB-0552-4FD7-98E5-E7802A65381C}" returnToParent="0" transitionDur="1000">
                      <p166:blipFill xmlns:p166="http://schemas.microsoft.com/office/powerpoint/2016/6/main">
                        <a:blip r:embed="rId21"/>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35" name="Zoom de Slide 34">
                <a:hlinkClick r:id="rId22" action="ppaction://hlinksldjump"/>
                <a:extLst>
                  <a:ext uri="{FF2B5EF4-FFF2-40B4-BE49-F238E27FC236}">
                    <a16:creationId xmlns:a16="http://schemas.microsoft.com/office/drawing/2014/main" id="{DCD17685-25BC-4636-9B4E-F8BAC947D587}"/>
                  </a:ext>
                </a:extLst>
              </p:cNvPr>
              <p:cNvPicPr>
                <a:picLocks noGrp="1" noRot="1" noChangeAspect="1" noMove="1" noResize="1" noEditPoints="1" noAdjustHandles="1" noChangeArrowheads="1" noChangeShapeType="1"/>
              </p:cNvPicPr>
              <p:nvPr/>
            </p:nvPicPr>
            <p:blipFill>
              <a:blip r:embed="rId23"/>
              <a:stretch>
                <a:fillRect/>
              </a:stretch>
            </p:blipFill>
            <p:spPr>
              <a:xfrm flipH="1">
                <a:off x="9637060" y="2257622"/>
                <a:ext cx="164164" cy="11365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37" name="Zoom de Slide 36">
                <a:extLst>
                  <a:ext uri="{FF2B5EF4-FFF2-40B4-BE49-F238E27FC236}">
                    <a16:creationId xmlns:a16="http://schemas.microsoft.com/office/drawing/2014/main" id="{36D717AB-3C08-4955-9275-79022166C910}"/>
                  </a:ext>
                </a:extLst>
              </p:cNvPr>
              <p:cNvGraphicFramePr>
                <a:graphicFrameLocks noChangeAspect="1"/>
              </p:cNvGraphicFramePr>
              <p:nvPr>
                <p:extLst>
                  <p:ext uri="{D42A27DB-BD31-4B8C-83A1-F6EECF244321}">
                    <p14:modId xmlns:p14="http://schemas.microsoft.com/office/powerpoint/2010/main" val="1693377020"/>
                  </p:ext>
                </p:extLst>
              </p:nvPr>
            </p:nvGraphicFramePr>
            <p:xfrm flipH="1">
              <a:off x="9637060" y="2587875"/>
              <a:ext cx="164164" cy="113652"/>
            </p:xfrm>
            <a:graphic>
              <a:graphicData uri="http://schemas.microsoft.com/office/powerpoint/2016/slidezoom">
                <pslz:sldZm>
                  <pslz:sldZmObj sldId="312" cId="1144333918">
                    <pslz:zmPr id="{F4ED517B-C465-4DF6-8857-EDDD21673789}" returnToParent="0" transitionDur="1000">
                      <p166:blipFill xmlns:p166="http://schemas.microsoft.com/office/powerpoint/2016/6/main">
                        <a:blip r:embed="rId24"/>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37" name="Zoom de Slide 36">
                <a:hlinkClick r:id="rId25" action="ppaction://hlinksldjump"/>
                <a:extLst>
                  <a:ext uri="{FF2B5EF4-FFF2-40B4-BE49-F238E27FC236}">
                    <a16:creationId xmlns:a16="http://schemas.microsoft.com/office/drawing/2014/main" id="{36D717AB-3C08-4955-9275-79022166C910}"/>
                  </a:ext>
                </a:extLst>
              </p:cNvPr>
              <p:cNvPicPr>
                <a:picLocks noGrp="1" noRot="1" noChangeAspect="1" noMove="1" noResize="1" noEditPoints="1" noAdjustHandles="1" noChangeArrowheads="1" noChangeShapeType="1"/>
              </p:cNvPicPr>
              <p:nvPr/>
            </p:nvPicPr>
            <p:blipFill>
              <a:blip r:embed="rId26"/>
              <a:stretch>
                <a:fillRect/>
              </a:stretch>
            </p:blipFill>
            <p:spPr>
              <a:xfrm flipH="1">
                <a:off x="9637060" y="2587875"/>
                <a:ext cx="164164" cy="113652"/>
              </a:xfrm>
              <a:prstGeom prst="rect">
                <a:avLst/>
              </a:prstGeom>
              <a:ln w="3175">
                <a:solidFill>
                  <a:prstClr val="ltGray"/>
                </a:solidFill>
              </a:ln>
            </p:spPr>
          </p:pic>
        </mc:Fallback>
      </mc:AlternateContent>
      <mc:AlternateContent xmlns:mc="http://schemas.openxmlformats.org/markup-compatibility/2006" xmlns:pslz="http://schemas.microsoft.com/office/powerpoint/2016/slidezoom">
        <mc:Choice Requires="pslz">
          <p:graphicFrame>
            <p:nvGraphicFramePr>
              <p:cNvPr id="39" name="Zoom de Slide 38">
                <a:extLst>
                  <a:ext uri="{FF2B5EF4-FFF2-40B4-BE49-F238E27FC236}">
                    <a16:creationId xmlns:a16="http://schemas.microsoft.com/office/drawing/2014/main" id="{7F55BDD2-BD8F-41BD-BF12-57CCE234D2A9}"/>
                  </a:ext>
                </a:extLst>
              </p:cNvPr>
              <p:cNvGraphicFramePr>
                <a:graphicFrameLocks noChangeAspect="1"/>
              </p:cNvGraphicFramePr>
              <p:nvPr>
                <p:extLst>
                  <p:ext uri="{D42A27DB-BD31-4B8C-83A1-F6EECF244321}">
                    <p14:modId xmlns:p14="http://schemas.microsoft.com/office/powerpoint/2010/main" val="3094893575"/>
                  </p:ext>
                </p:extLst>
              </p:nvPr>
            </p:nvGraphicFramePr>
            <p:xfrm flipH="1">
              <a:off x="9637060" y="2916439"/>
              <a:ext cx="164164" cy="113652"/>
            </p:xfrm>
            <a:graphic>
              <a:graphicData uri="http://schemas.microsoft.com/office/powerpoint/2016/slidezoom">
                <pslz:sldZm>
                  <pslz:sldZmObj sldId="314" cId="1077914039">
                    <pslz:zmPr id="{585821A9-EA09-41B6-8403-04560203DBAF}" returnToParent="0" transitionDur="1000">
                      <p166:blipFill xmlns:p166="http://schemas.microsoft.com/office/powerpoint/2016/6/main">
                        <a:blip r:embed="rId27"/>
                        <a:stretch>
                          <a:fillRect/>
                        </a:stretch>
                      </p166:blipFill>
                      <p166:spPr xmlns:p166="http://schemas.microsoft.com/office/powerpoint/2016/6/main">
                        <a:xfrm flipH="1">
                          <a:off x="0" y="0"/>
                          <a:ext cx="164164" cy="113652"/>
                        </a:xfrm>
                        <a:prstGeom prst="rect">
                          <a:avLst/>
                        </a:prstGeom>
                        <a:ln w="3175">
                          <a:solidFill>
                            <a:prstClr val="ltGray"/>
                          </a:solidFill>
                        </a:ln>
                      </p166:spPr>
                    </pslz:zmPr>
                  </pslz:sldZmObj>
                </pslz:sldZm>
              </a:graphicData>
            </a:graphic>
          </p:graphicFrame>
        </mc:Choice>
        <mc:Fallback xmlns="">
          <p:pic>
            <p:nvPicPr>
              <p:cNvPr id="39" name="Zoom de Slide 38">
                <a:hlinkClick r:id="rId28" action="ppaction://hlinksldjump"/>
                <a:extLst>
                  <a:ext uri="{FF2B5EF4-FFF2-40B4-BE49-F238E27FC236}">
                    <a16:creationId xmlns:a16="http://schemas.microsoft.com/office/drawing/2014/main" id="{7F55BDD2-BD8F-41BD-BF12-57CCE234D2A9}"/>
                  </a:ext>
                </a:extLst>
              </p:cNvPr>
              <p:cNvPicPr>
                <a:picLocks noGrp="1" noRot="1" noChangeAspect="1" noMove="1" noResize="1" noEditPoints="1" noAdjustHandles="1" noChangeArrowheads="1" noChangeShapeType="1"/>
              </p:cNvPicPr>
              <p:nvPr/>
            </p:nvPicPr>
            <p:blipFill>
              <a:blip r:embed="rId29"/>
              <a:stretch>
                <a:fillRect/>
              </a:stretch>
            </p:blipFill>
            <p:spPr>
              <a:xfrm flipH="1">
                <a:off x="9637060" y="2916439"/>
                <a:ext cx="164164" cy="113652"/>
              </a:xfrm>
              <a:prstGeom prst="rect">
                <a:avLst/>
              </a:prstGeom>
              <a:ln w="3175">
                <a:solidFill>
                  <a:prstClr val="ltGray"/>
                </a:solidFill>
              </a:ln>
            </p:spPr>
          </p:pic>
        </mc:Fallback>
      </mc:AlternateContent>
    </p:spTree>
    <p:extLst>
      <p:ext uri="{BB962C8B-B14F-4D97-AF65-F5344CB8AC3E}">
        <p14:creationId xmlns:p14="http://schemas.microsoft.com/office/powerpoint/2010/main" val="1481367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2293B0F2-B0C7-455B-AF72-FF4E5E0244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343" y="1555250"/>
            <a:ext cx="4379451" cy="525533"/>
          </a:xfrm>
          <a:prstGeom prst="rect">
            <a:avLst/>
          </a:prstGeom>
        </p:spPr>
      </p:pic>
      <p:pic>
        <p:nvPicPr>
          <p:cNvPr id="5" name="Imagem 4" descr="Uma imagem contendo objeto&#10;&#10;Descrição gerada automaticamente">
            <a:extLst>
              <a:ext uri="{FF2B5EF4-FFF2-40B4-BE49-F238E27FC236}">
                <a16:creationId xmlns:a16="http://schemas.microsoft.com/office/drawing/2014/main" id="{59E1327B-A3FE-4320-93AA-97EC607DF9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9389" y="1324694"/>
            <a:ext cx="2875368" cy="898553"/>
          </a:xfrm>
          <a:prstGeom prst="rect">
            <a:avLst/>
          </a:prstGeom>
        </p:spPr>
      </p:pic>
      <p:sp>
        <p:nvSpPr>
          <p:cNvPr id="6" name="CaixaDeTexto 5">
            <a:extLst>
              <a:ext uri="{FF2B5EF4-FFF2-40B4-BE49-F238E27FC236}">
                <a16:creationId xmlns:a16="http://schemas.microsoft.com/office/drawing/2014/main" id="{0914D88A-FA10-4106-B18D-75ED85B595F9}"/>
              </a:ext>
            </a:extLst>
          </p:cNvPr>
          <p:cNvSpPr txBox="1"/>
          <p:nvPr/>
        </p:nvSpPr>
        <p:spPr>
          <a:xfrm>
            <a:off x="3008423" y="3691628"/>
            <a:ext cx="3880742" cy="1085589"/>
          </a:xfrm>
          <a:prstGeom prst="rect">
            <a:avLst/>
          </a:prstGeom>
        </p:spPr>
        <p:txBody>
          <a:bodyPr vert="horz" lIns="91440" tIns="45720" rIns="91440" bIns="45720" rtlCol="0" anchor="b">
            <a:normAutofit fontScale="70000" lnSpcReduction="20000"/>
          </a:bodyPr>
          <a:lstStyle/>
          <a:p>
            <a:pPr algn="ctr">
              <a:lnSpc>
                <a:spcPct val="90000"/>
              </a:lnSpc>
              <a:spcBef>
                <a:spcPct val="0"/>
              </a:spcBef>
              <a:spcAft>
                <a:spcPts val="600"/>
              </a:spcAft>
            </a:pPr>
            <a:r>
              <a:rPr lang="en-US" sz="2000" b="1" dirty="0">
                <a:latin typeface="+mj-lt"/>
                <a:ea typeface="+mj-ea"/>
                <a:cs typeface="+mj-cs"/>
              </a:rPr>
              <a:t>MARCELA DO AMARAL BARRETO DE JESUS AMADO</a:t>
            </a:r>
            <a:endParaRPr lang="en-US" sz="2000" dirty="0">
              <a:latin typeface="+mj-lt"/>
              <a:ea typeface="+mj-ea"/>
              <a:cs typeface="+mj-cs"/>
            </a:endParaRPr>
          </a:p>
          <a:p>
            <a:pPr algn="ctr">
              <a:lnSpc>
                <a:spcPct val="90000"/>
              </a:lnSpc>
              <a:spcBef>
                <a:spcPct val="0"/>
              </a:spcBef>
              <a:spcAft>
                <a:spcPts val="600"/>
              </a:spcAft>
            </a:pPr>
            <a:r>
              <a:rPr lang="en-US" sz="2000" dirty="0" err="1">
                <a:latin typeface="+mj-lt"/>
                <a:ea typeface="+mj-ea"/>
                <a:cs typeface="+mj-cs"/>
              </a:rPr>
              <a:t>Promotora</a:t>
            </a:r>
            <a:r>
              <a:rPr lang="en-US" sz="2000" dirty="0">
                <a:latin typeface="+mj-lt"/>
                <a:ea typeface="+mj-ea"/>
                <a:cs typeface="+mj-cs"/>
              </a:rPr>
              <a:t> de </a:t>
            </a:r>
            <a:r>
              <a:rPr lang="en-US" sz="2000" dirty="0" err="1">
                <a:latin typeface="+mj-lt"/>
                <a:ea typeface="+mj-ea"/>
                <a:cs typeface="+mj-cs"/>
              </a:rPr>
              <a:t>Justiça</a:t>
            </a:r>
            <a:endParaRPr lang="en-US" sz="2000" dirty="0">
              <a:latin typeface="+mj-lt"/>
              <a:ea typeface="+mj-ea"/>
              <a:cs typeface="+mj-cs"/>
            </a:endParaRPr>
          </a:p>
          <a:p>
            <a:pPr algn="ctr">
              <a:lnSpc>
                <a:spcPct val="90000"/>
              </a:lnSpc>
              <a:spcBef>
                <a:spcPct val="0"/>
              </a:spcBef>
              <a:spcAft>
                <a:spcPts val="600"/>
              </a:spcAft>
            </a:pPr>
            <a:endParaRPr lang="en-US" sz="2000" dirty="0">
              <a:latin typeface="+mj-lt"/>
              <a:ea typeface="+mj-ea"/>
              <a:cs typeface="+mj-cs"/>
            </a:endParaRPr>
          </a:p>
          <a:p>
            <a:pPr algn="ctr">
              <a:lnSpc>
                <a:spcPct val="90000"/>
              </a:lnSpc>
              <a:spcBef>
                <a:spcPct val="0"/>
              </a:spcBef>
              <a:spcAft>
                <a:spcPts val="600"/>
              </a:spcAft>
            </a:pPr>
            <a:r>
              <a:rPr lang="en-US" sz="2000" dirty="0">
                <a:latin typeface="+mj-lt"/>
                <a:ea typeface="+mj-ea"/>
                <a:cs typeface="+mj-cs"/>
              </a:rPr>
              <a:t>cao.cidadania@mprj.mp.br</a:t>
            </a:r>
          </a:p>
        </p:txBody>
      </p:sp>
    </p:spTree>
    <p:extLst>
      <p:ext uri="{BB962C8B-B14F-4D97-AF65-F5344CB8AC3E}">
        <p14:creationId xmlns:p14="http://schemas.microsoft.com/office/powerpoint/2010/main" val="1077914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2155E49C-DC59-4E75-9BE8-68DF534758E8}"/>
              </a:ext>
            </a:extLst>
          </p:cNvPr>
          <p:cNvSpPr txBox="1"/>
          <p:nvPr/>
        </p:nvSpPr>
        <p:spPr>
          <a:xfrm>
            <a:off x="670560" y="137739"/>
            <a:ext cx="7243011" cy="461665"/>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Improbidade Administrativa Eleitoral</a:t>
            </a:r>
            <a:endParaRPr lang="pt-BR" b="1" dirty="0">
              <a:solidFill>
                <a:schemeClr val="accent1">
                  <a:lumMod val="50000"/>
                </a:schemeClr>
              </a:solidFill>
            </a:endParaRPr>
          </a:p>
        </p:txBody>
      </p:sp>
      <p:sp>
        <p:nvSpPr>
          <p:cNvPr id="5" name="CaixaDeTexto 4">
            <a:extLst>
              <a:ext uri="{FF2B5EF4-FFF2-40B4-BE49-F238E27FC236}">
                <a16:creationId xmlns:a16="http://schemas.microsoft.com/office/drawing/2014/main" id="{D23E26F2-B322-427C-9A34-37F8ACDA5093}"/>
              </a:ext>
            </a:extLst>
          </p:cNvPr>
          <p:cNvSpPr txBox="1"/>
          <p:nvPr/>
        </p:nvSpPr>
        <p:spPr>
          <a:xfrm>
            <a:off x="670560" y="902208"/>
            <a:ext cx="8570976" cy="1615827"/>
          </a:xfrm>
          <a:prstGeom prst="rect">
            <a:avLst/>
          </a:prstGeom>
          <a:noFill/>
        </p:spPr>
        <p:txBody>
          <a:bodyPr wrap="square" rtlCol="0">
            <a:spAutoFit/>
          </a:bodyPr>
          <a:lstStyle/>
          <a:p>
            <a:pPr lvl="0"/>
            <a:r>
              <a:rPr lang="pt-BR" b="1" dirty="0"/>
              <a:t>CONCEITO</a:t>
            </a:r>
          </a:p>
          <a:p>
            <a:pPr indent="269875" algn="just"/>
            <a:endParaRPr lang="pt-BR" sz="900" dirty="0"/>
          </a:p>
          <a:p>
            <a:pPr indent="358775" algn="just"/>
            <a:r>
              <a:rPr lang="pt-BR" dirty="0"/>
              <a:t>Probidade administrativa consiste na observância dos princípios da moralidade, legalidade, impessoalidade, publicidade e a eficiência na condução da Administração Pública  na seara eleitoral , no intuito de proteger a igualdade de oportunidade entre os candidatos (artigo 73, §7º, Lei 9.504-97).</a:t>
            </a:r>
          </a:p>
        </p:txBody>
      </p:sp>
      <p:sp>
        <p:nvSpPr>
          <p:cNvPr id="6" name="CaixaDeTexto 5">
            <a:extLst>
              <a:ext uri="{FF2B5EF4-FFF2-40B4-BE49-F238E27FC236}">
                <a16:creationId xmlns:a16="http://schemas.microsoft.com/office/drawing/2014/main" id="{C2FC8F34-044C-4B77-9BB7-4572A59B699E}"/>
              </a:ext>
            </a:extLst>
          </p:cNvPr>
          <p:cNvSpPr txBox="1"/>
          <p:nvPr/>
        </p:nvSpPr>
        <p:spPr>
          <a:xfrm>
            <a:off x="670560" y="3461069"/>
            <a:ext cx="7243011" cy="461665"/>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Princípio Democrático e a Vontade Popular</a:t>
            </a:r>
          </a:p>
        </p:txBody>
      </p:sp>
      <p:sp>
        <p:nvSpPr>
          <p:cNvPr id="7" name="CaixaDeTexto 6">
            <a:extLst>
              <a:ext uri="{FF2B5EF4-FFF2-40B4-BE49-F238E27FC236}">
                <a16:creationId xmlns:a16="http://schemas.microsoft.com/office/drawing/2014/main" id="{AC3816A0-FD46-425D-AB61-4448A3339DBA}"/>
              </a:ext>
            </a:extLst>
          </p:cNvPr>
          <p:cNvSpPr txBox="1"/>
          <p:nvPr/>
        </p:nvSpPr>
        <p:spPr>
          <a:xfrm>
            <a:off x="670560" y="4133088"/>
            <a:ext cx="8570976" cy="1477328"/>
          </a:xfrm>
          <a:prstGeom prst="rect">
            <a:avLst/>
          </a:prstGeom>
          <a:noFill/>
        </p:spPr>
        <p:txBody>
          <a:bodyPr wrap="square" rtlCol="0">
            <a:spAutoFit/>
          </a:bodyPr>
          <a:lstStyle/>
          <a:p>
            <a:r>
              <a:rPr lang="pt-BR" b="1" dirty="0"/>
              <a:t>PRINCÍPIO DEMOCRÁTICO:</a:t>
            </a:r>
          </a:p>
          <a:p>
            <a:r>
              <a:rPr lang="pt-BR" dirty="0"/>
              <a:t>Um dos </a:t>
            </a:r>
            <a:r>
              <a:rPr lang="pt-BR" b="1" dirty="0"/>
              <a:t>vieses do princípio democrático:</a:t>
            </a:r>
            <a:endParaRPr lang="pt-BR" dirty="0"/>
          </a:p>
          <a:p>
            <a:pPr marL="285750" lvl="0" indent="-285750">
              <a:buFont typeface="Arial" panose="020B0604020202020204" pitchFamily="34" charset="0"/>
              <a:buChar char="•"/>
            </a:pPr>
            <a:r>
              <a:rPr lang="pt-BR" b="1" dirty="0"/>
              <a:t>captação imparcial da vontade popular</a:t>
            </a:r>
            <a:r>
              <a:rPr lang="pt-BR" dirty="0"/>
              <a:t>, </a:t>
            </a:r>
          </a:p>
          <a:p>
            <a:pPr marL="285750" lvl="0" indent="-285750" algn="just">
              <a:buFont typeface="Arial" panose="020B0604020202020204" pitchFamily="34" charset="0"/>
              <a:buChar char="•"/>
            </a:pPr>
            <a:r>
              <a:rPr lang="pt-BR" dirty="0"/>
              <a:t>conferir segurança e legitimidade às eleições, aos mandatos e, pois, ao exercício da autoridade estatal.</a:t>
            </a:r>
          </a:p>
        </p:txBody>
      </p:sp>
      <p:sp>
        <p:nvSpPr>
          <p:cNvPr id="8" name="CaixaDeTexto 7">
            <a:extLst>
              <a:ext uri="{FF2B5EF4-FFF2-40B4-BE49-F238E27FC236}">
                <a16:creationId xmlns:a16="http://schemas.microsoft.com/office/drawing/2014/main" id="{EE2C6289-BC33-4B4B-93E1-4C9468F50729}"/>
              </a:ext>
            </a:extLst>
          </p:cNvPr>
          <p:cNvSpPr txBox="1"/>
          <p:nvPr/>
        </p:nvSpPr>
        <p:spPr>
          <a:xfrm>
            <a:off x="670560" y="5725217"/>
            <a:ext cx="8570976" cy="646331"/>
          </a:xfrm>
          <a:prstGeom prst="rect">
            <a:avLst/>
          </a:prstGeom>
          <a:noFill/>
        </p:spPr>
        <p:txBody>
          <a:bodyPr wrap="square" rtlCol="0">
            <a:spAutoFit/>
          </a:bodyPr>
          <a:lstStyle/>
          <a:p>
            <a:pPr lvl="0"/>
            <a:r>
              <a:rPr lang="pt-BR" b="1" dirty="0"/>
              <a:t>VONTADE POPULAR:</a:t>
            </a:r>
          </a:p>
          <a:p>
            <a:r>
              <a:rPr lang="pt-BR" dirty="0"/>
              <a:t>É o </a:t>
            </a:r>
            <a:r>
              <a:rPr lang="pt-BR" b="1" dirty="0"/>
              <a:t>objetivo maior</a:t>
            </a:r>
            <a:r>
              <a:rPr lang="pt-BR" dirty="0"/>
              <a:t> a ser alcançado </a:t>
            </a:r>
            <a:r>
              <a:rPr lang="pt-BR" b="1" dirty="0"/>
              <a:t>em um pleito eleitoral</a:t>
            </a:r>
            <a:r>
              <a:rPr lang="pt-BR" dirty="0"/>
              <a:t>.</a:t>
            </a:r>
          </a:p>
        </p:txBody>
      </p:sp>
    </p:spTree>
    <p:extLst>
      <p:ext uri="{BB962C8B-B14F-4D97-AF65-F5344CB8AC3E}">
        <p14:creationId xmlns:p14="http://schemas.microsoft.com/office/powerpoint/2010/main" val="403193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2155E49C-DC59-4E75-9BE8-68DF534758E8}"/>
              </a:ext>
            </a:extLst>
          </p:cNvPr>
          <p:cNvSpPr txBox="1"/>
          <p:nvPr/>
        </p:nvSpPr>
        <p:spPr>
          <a:xfrm>
            <a:off x="1331494" y="137739"/>
            <a:ext cx="7243011" cy="461665"/>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Agente Ativo do Ato de Improbidade Eleitoral</a:t>
            </a:r>
            <a:endParaRPr lang="pt-BR" b="1" dirty="0">
              <a:solidFill>
                <a:schemeClr val="accent1">
                  <a:lumMod val="50000"/>
                </a:schemeClr>
              </a:solidFill>
            </a:endParaRPr>
          </a:p>
        </p:txBody>
      </p:sp>
      <p:sp>
        <p:nvSpPr>
          <p:cNvPr id="5" name="CaixaDeTexto 4">
            <a:extLst>
              <a:ext uri="{FF2B5EF4-FFF2-40B4-BE49-F238E27FC236}">
                <a16:creationId xmlns:a16="http://schemas.microsoft.com/office/drawing/2014/main" id="{D23E26F2-B322-427C-9A34-37F8ACDA5093}"/>
              </a:ext>
            </a:extLst>
          </p:cNvPr>
          <p:cNvSpPr txBox="1"/>
          <p:nvPr/>
        </p:nvSpPr>
        <p:spPr>
          <a:xfrm>
            <a:off x="667511" y="3142307"/>
            <a:ext cx="8570976" cy="2585323"/>
          </a:xfrm>
          <a:prstGeom prst="rect">
            <a:avLst/>
          </a:prstGeom>
          <a:noFill/>
        </p:spPr>
        <p:txBody>
          <a:bodyPr wrap="square" rtlCol="0">
            <a:spAutoFit/>
          </a:bodyPr>
          <a:lstStyle/>
          <a:p>
            <a:pPr lvl="0"/>
            <a:r>
              <a:rPr lang="pt-BR" b="1" dirty="0"/>
              <a:t>CANDIDATOS E PRÉ-CANDIDATOS:</a:t>
            </a:r>
          </a:p>
          <a:p>
            <a:pPr marL="285750" lvl="0" indent="-285750">
              <a:buFont typeface="Arial" panose="020B0604020202020204" pitchFamily="34" charset="0"/>
              <a:buChar char="•"/>
            </a:pPr>
            <a:r>
              <a:rPr lang="pt-BR" dirty="0"/>
              <a:t>Lei 9.504 de 1997 (art. 73) – fala em </a:t>
            </a:r>
            <a:r>
              <a:rPr lang="pt-BR" b="1" dirty="0"/>
              <a:t>candidatos</a:t>
            </a:r>
            <a:r>
              <a:rPr lang="pt-BR" dirty="0"/>
              <a:t>;</a:t>
            </a:r>
          </a:p>
          <a:p>
            <a:pPr marL="285750" lvl="0" indent="-285750" algn="just">
              <a:buFont typeface="Arial" panose="020B0604020202020204" pitchFamily="34" charset="0"/>
              <a:buChar char="•"/>
            </a:pPr>
            <a:r>
              <a:rPr lang="pt-BR" dirty="0"/>
              <a:t>Edson de Resende Castro – a disposição presta-se a punir a conduta abusiva praticada </a:t>
            </a:r>
            <a:r>
              <a:rPr lang="pt-BR" b="1" dirty="0"/>
              <a:t>antes mesmo da deflagração oficial das candidaturas</a:t>
            </a:r>
            <a:r>
              <a:rPr lang="pt-BR" dirty="0"/>
              <a:t>, </a:t>
            </a:r>
            <a:r>
              <a:rPr lang="pt-BR" b="1" dirty="0"/>
              <a:t>antes mesmo da indicação feita nas convenções partidárias</a:t>
            </a:r>
            <a:r>
              <a:rPr lang="pt-BR" dirty="0"/>
              <a:t>.</a:t>
            </a:r>
          </a:p>
          <a:p>
            <a:pPr lvl="0"/>
            <a:endParaRPr lang="pt-BR" dirty="0"/>
          </a:p>
          <a:p>
            <a:pPr algn="just"/>
            <a:r>
              <a:rPr lang="pt-BR" dirty="0"/>
              <a:t>Art. </a:t>
            </a:r>
            <a:r>
              <a:rPr lang="pt-BR" i="1" dirty="0"/>
              <a:t>73. São proibidas aos agentes públicos, servidores ou não, as seguintes condutas tendentes a afetar a igualdade de oportunidades entre </a:t>
            </a:r>
            <a:r>
              <a:rPr lang="pt-BR" i="1" u="sng" dirty="0"/>
              <a:t>candidatos</a:t>
            </a:r>
            <a:r>
              <a:rPr lang="pt-BR" i="1" dirty="0"/>
              <a:t> nos pleitos eleitorais.</a:t>
            </a:r>
          </a:p>
          <a:p>
            <a:pPr lvl="0"/>
            <a:endParaRPr lang="pt-BR" dirty="0"/>
          </a:p>
        </p:txBody>
      </p:sp>
      <p:sp>
        <p:nvSpPr>
          <p:cNvPr id="6" name="CaixaDeTexto 5">
            <a:extLst>
              <a:ext uri="{FF2B5EF4-FFF2-40B4-BE49-F238E27FC236}">
                <a16:creationId xmlns:a16="http://schemas.microsoft.com/office/drawing/2014/main" id="{B8E721EB-932C-4E11-AE6A-7D606C59EAF2}"/>
              </a:ext>
            </a:extLst>
          </p:cNvPr>
          <p:cNvSpPr txBox="1"/>
          <p:nvPr/>
        </p:nvSpPr>
        <p:spPr>
          <a:xfrm>
            <a:off x="667511" y="1573485"/>
            <a:ext cx="8570976" cy="923330"/>
          </a:xfrm>
          <a:prstGeom prst="rect">
            <a:avLst/>
          </a:prstGeom>
          <a:noFill/>
        </p:spPr>
        <p:txBody>
          <a:bodyPr wrap="square" rtlCol="0">
            <a:spAutoFit/>
          </a:bodyPr>
          <a:lstStyle/>
          <a:p>
            <a:pPr lvl="0"/>
            <a:r>
              <a:rPr lang="pt-BR" b="1" dirty="0"/>
              <a:t>SUJEITOS ATIVOS:</a:t>
            </a:r>
          </a:p>
          <a:p>
            <a:pPr marL="285750" lvl="0" indent="-285750">
              <a:buFont typeface="Arial" panose="020B0604020202020204" pitchFamily="34" charset="0"/>
              <a:buChar char="•"/>
            </a:pPr>
            <a:r>
              <a:rPr lang="pt-BR" dirty="0"/>
              <a:t>Agentes públicos</a:t>
            </a:r>
          </a:p>
          <a:p>
            <a:pPr marL="285750" indent="-285750" algn="just">
              <a:buFont typeface="Arial" panose="020B0604020202020204" pitchFamily="34" charset="0"/>
              <a:buChar char="•"/>
            </a:pPr>
            <a:r>
              <a:rPr lang="pt-BR" dirty="0"/>
              <a:t>Partidos Políticos</a:t>
            </a:r>
          </a:p>
        </p:txBody>
      </p:sp>
    </p:spTree>
    <p:extLst>
      <p:ext uri="{BB962C8B-B14F-4D97-AF65-F5344CB8AC3E}">
        <p14:creationId xmlns:p14="http://schemas.microsoft.com/office/powerpoint/2010/main" val="483767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2155E49C-DC59-4E75-9BE8-68DF534758E8}"/>
              </a:ext>
            </a:extLst>
          </p:cNvPr>
          <p:cNvSpPr txBox="1"/>
          <p:nvPr/>
        </p:nvSpPr>
        <p:spPr>
          <a:xfrm>
            <a:off x="1331494" y="137739"/>
            <a:ext cx="7243011" cy="461665"/>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Abuso de Poder e Processo Eletivo e Fake News</a:t>
            </a:r>
            <a:endParaRPr lang="pt-BR" b="1" dirty="0">
              <a:solidFill>
                <a:schemeClr val="accent1">
                  <a:lumMod val="50000"/>
                </a:schemeClr>
              </a:solidFill>
            </a:endParaRPr>
          </a:p>
        </p:txBody>
      </p:sp>
      <p:sp>
        <p:nvSpPr>
          <p:cNvPr id="5" name="CaixaDeTexto 4">
            <a:extLst>
              <a:ext uri="{FF2B5EF4-FFF2-40B4-BE49-F238E27FC236}">
                <a16:creationId xmlns:a16="http://schemas.microsoft.com/office/drawing/2014/main" id="{D23E26F2-B322-427C-9A34-37F8ACDA5093}"/>
              </a:ext>
            </a:extLst>
          </p:cNvPr>
          <p:cNvSpPr txBox="1"/>
          <p:nvPr/>
        </p:nvSpPr>
        <p:spPr>
          <a:xfrm>
            <a:off x="670560" y="1303412"/>
            <a:ext cx="8570976" cy="1477328"/>
          </a:xfrm>
          <a:prstGeom prst="rect">
            <a:avLst/>
          </a:prstGeom>
          <a:noFill/>
        </p:spPr>
        <p:txBody>
          <a:bodyPr wrap="square" rtlCol="0">
            <a:spAutoFit/>
          </a:bodyPr>
          <a:lstStyle/>
          <a:p>
            <a:pPr lvl="0"/>
            <a:r>
              <a:rPr lang="pt-BR" b="1" dirty="0"/>
              <a:t>ABUSO DE PODER POLÍTICO E ECONÔMICO:</a:t>
            </a:r>
          </a:p>
          <a:p>
            <a:pPr lvl="0"/>
            <a:endParaRPr lang="pt-BR" b="1" dirty="0"/>
          </a:p>
          <a:p>
            <a:pPr marL="285750" lvl="0" indent="-285750">
              <a:buFont typeface="Arial" panose="020B0604020202020204" pitchFamily="34" charset="0"/>
              <a:buChar char="•"/>
            </a:pPr>
            <a:r>
              <a:rPr lang="pt-BR" dirty="0"/>
              <a:t>práticas extremamente </a:t>
            </a:r>
            <a:r>
              <a:rPr lang="pt-BR" b="1" dirty="0"/>
              <a:t>danosas ao Estado Democrático</a:t>
            </a:r>
            <a:r>
              <a:rPr lang="pt-BR" dirty="0"/>
              <a:t>;</a:t>
            </a:r>
          </a:p>
          <a:p>
            <a:pPr marL="285750" lvl="0" indent="-285750" algn="just">
              <a:buFont typeface="Arial" panose="020B0604020202020204" pitchFamily="34" charset="0"/>
              <a:buChar char="•"/>
            </a:pPr>
            <a:r>
              <a:rPr lang="pt-BR" b="1" dirty="0"/>
              <a:t>maculam a igualdade de disputa</a:t>
            </a:r>
            <a:r>
              <a:rPr lang="pt-BR" dirty="0"/>
              <a:t>, assim como o efetivo </a:t>
            </a:r>
            <a:r>
              <a:rPr lang="pt-BR" b="1" dirty="0"/>
              <a:t>exercício da cidadania no procedimento eletivo</a:t>
            </a:r>
            <a:r>
              <a:rPr lang="pt-BR" dirty="0"/>
              <a:t> – </a:t>
            </a:r>
            <a:r>
              <a:rPr lang="pt-BR" b="1" dirty="0"/>
              <a:t>direito de votar e ser votado em igualdade de condições</a:t>
            </a:r>
            <a:r>
              <a:rPr lang="pt-BR" dirty="0"/>
              <a:t>.</a:t>
            </a:r>
          </a:p>
        </p:txBody>
      </p:sp>
      <p:sp>
        <p:nvSpPr>
          <p:cNvPr id="8" name="CaixaDeTexto 7">
            <a:extLst>
              <a:ext uri="{FF2B5EF4-FFF2-40B4-BE49-F238E27FC236}">
                <a16:creationId xmlns:a16="http://schemas.microsoft.com/office/drawing/2014/main" id="{C0B09D9C-4F1B-4D99-93CE-10A9EE850351}"/>
              </a:ext>
            </a:extLst>
          </p:cNvPr>
          <p:cNvSpPr txBox="1"/>
          <p:nvPr/>
        </p:nvSpPr>
        <p:spPr>
          <a:xfrm>
            <a:off x="822960" y="3711899"/>
            <a:ext cx="8570976" cy="1477328"/>
          </a:xfrm>
          <a:prstGeom prst="rect">
            <a:avLst/>
          </a:prstGeom>
          <a:noFill/>
        </p:spPr>
        <p:txBody>
          <a:bodyPr wrap="square" rtlCol="0">
            <a:spAutoFit/>
          </a:bodyPr>
          <a:lstStyle/>
          <a:p>
            <a:pPr lvl="0"/>
            <a:r>
              <a:rPr lang="pt-BR" b="1" dirty="0"/>
              <a:t>CONFIGURAÇÃO DO ABUSO:</a:t>
            </a:r>
          </a:p>
          <a:p>
            <a:pPr lvl="0"/>
            <a:endParaRPr lang="pt-BR" b="1" dirty="0"/>
          </a:p>
          <a:p>
            <a:pPr marL="285750" lvl="0" indent="-285750">
              <a:buFont typeface="Arial" panose="020B0604020202020204" pitchFamily="34" charset="0"/>
              <a:buChar char="•"/>
            </a:pPr>
            <a:r>
              <a:rPr lang="pt-BR" b="1" dirty="0"/>
              <a:t>desnecessário que o ato administrativo</a:t>
            </a:r>
            <a:r>
              <a:rPr lang="pt-BR" dirty="0"/>
              <a:t>, considerado em si, isoladamente, </a:t>
            </a:r>
            <a:r>
              <a:rPr lang="pt-BR" b="1" dirty="0"/>
              <a:t>seja ilícito;</a:t>
            </a:r>
            <a:r>
              <a:rPr lang="pt-BR" dirty="0"/>
              <a:t> </a:t>
            </a:r>
          </a:p>
          <a:p>
            <a:pPr marL="285750" lvl="0" indent="-285750" algn="just">
              <a:buFont typeface="Arial" panose="020B0604020202020204" pitchFamily="34" charset="0"/>
              <a:buChar char="•"/>
            </a:pPr>
            <a:r>
              <a:rPr lang="pt-BR" dirty="0"/>
              <a:t>basta que a sua </a:t>
            </a:r>
            <a:r>
              <a:rPr lang="pt-BR" b="1" dirty="0"/>
              <a:t>motivação tenha sido eleitoreira</a:t>
            </a:r>
            <a:r>
              <a:rPr lang="pt-BR" dirty="0"/>
              <a:t> e os seus </a:t>
            </a:r>
            <a:r>
              <a:rPr lang="pt-BR" b="1" dirty="0"/>
              <a:t>efeitos graves</a:t>
            </a:r>
            <a:r>
              <a:rPr lang="pt-BR" dirty="0"/>
              <a:t>, na perspectiva do ideal de equilíbrio na relação de forças entre os candidatos.</a:t>
            </a:r>
          </a:p>
        </p:txBody>
      </p:sp>
    </p:spTree>
    <p:extLst>
      <p:ext uri="{BB962C8B-B14F-4D97-AF65-F5344CB8AC3E}">
        <p14:creationId xmlns:p14="http://schemas.microsoft.com/office/powerpoint/2010/main" val="1734144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2155E49C-DC59-4E75-9BE8-68DF534758E8}"/>
              </a:ext>
            </a:extLst>
          </p:cNvPr>
          <p:cNvSpPr txBox="1"/>
          <p:nvPr/>
        </p:nvSpPr>
        <p:spPr>
          <a:xfrm>
            <a:off x="1331494" y="137739"/>
            <a:ext cx="7243011" cy="461665"/>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Abuso de Poder e Processo Eletivo e Fake News</a:t>
            </a:r>
            <a:endParaRPr lang="pt-BR" b="1" dirty="0">
              <a:solidFill>
                <a:schemeClr val="accent1">
                  <a:lumMod val="50000"/>
                </a:schemeClr>
              </a:solidFill>
            </a:endParaRPr>
          </a:p>
        </p:txBody>
      </p:sp>
      <p:sp>
        <p:nvSpPr>
          <p:cNvPr id="5" name="CaixaDeTexto 4">
            <a:extLst>
              <a:ext uri="{FF2B5EF4-FFF2-40B4-BE49-F238E27FC236}">
                <a16:creationId xmlns:a16="http://schemas.microsoft.com/office/drawing/2014/main" id="{D23E26F2-B322-427C-9A34-37F8ACDA5093}"/>
              </a:ext>
            </a:extLst>
          </p:cNvPr>
          <p:cNvSpPr txBox="1"/>
          <p:nvPr/>
        </p:nvSpPr>
        <p:spPr>
          <a:xfrm>
            <a:off x="670560" y="819730"/>
            <a:ext cx="8570976" cy="4085734"/>
          </a:xfrm>
          <a:prstGeom prst="rect">
            <a:avLst/>
          </a:prstGeom>
          <a:noFill/>
        </p:spPr>
        <p:txBody>
          <a:bodyPr wrap="square" rtlCol="0">
            <a:spAutoFit/>
          </a:bodyPr>
          <a:lstStyle/>
          <a:p>
            <a:pPr lvl="0" algn="just"/>
            <a:r>
              <a:rPr lang="pt-BR" b="1" dirty="0"/>
              <a:t>FORMAS DE ABUSO:</a:t>
            </a:r>
          </a:p>
          <a:p>
            <a:pPr algn="just"/>
            <a:r>
              <a:rPr lang="pt-BR" sz="1600" b="1" dirty="0"/>
              <a:t>Agentes Públicos</a:t>
            </a:r>
            <a:r>
              <a:rPr lang="pt-BR" sz="1600" dirty="0"/>
              <a:t> (período eleitoral) – utilizam sua </a:t>
            </a:r>
            <a:r>
              <a:rPr lang="pt-BR" sz="1600" b="1" dirty="0"/>
              <a:t>posição de destaque para beneficiar candidaturas</a:t>
            </a:r>
            <a:r>
              <a:rPr lang="pt-BR" sz="1600" dirty="0"/>
              <a:t>.</a:t>
            </a:r>
          </a:p>
          <a:p>
            <a:pPr algn="just"/>
            <a:endParaRPr lang="pt-BR" dirty="0"/>
          </a:p>
          <a:p>
            <a:pPr marL="285750" lvl="0" indent="-285750" algn="just">
              <a:buFont typeface="Arial" panose="020B0604020202020204" pitchFamily="34" charset="0"/>
              <a:buChar char="•"/>
            </a:pPr>
            <a:r>
              <a:rPr lang="pt-BR" u="sng" dirty="0"/>
              <a:t>Propaganda Eleitoral</a:t>
            </a:r>
            <a:r>
              <a:rPr lang="pt-BR" dirty="0"/>
              <a:t>:</a:t>
            </a:r>
          </a:p>
          <a:p>
            <a:pPr marL="268288" algn="just"/>
            <a:r>
              <a:rPr lang="pt-BR" dirty="0"/>
              <a:t>Lei da Eleições (art. 57-C, Lei nº 9.504/1997):</a:t>
            </a:r>
          </a:p>
          <a:p>
            <a:pPr marL="268288" lvl="0" algn="just">
              <a:spcBef>
                <a:spcPts val="300"/>
              </a:spcBef>
              <a:buFont typeface="+mj-lt"/>
              <a:buAutoNum type="romanLcPeriod"/>
            </a:pPr>
            <a:r>
              <a:rPr lang="pt-BR" sz="1600" dirty="0"/>
              <a:t>feita pela </a:t>
            </a:r>
            <a:r>
              <a:rPr lang="pt-BR" sz="1600" b="1" dirty="0"/>
              <a:t>internet</a:t>
            </a:r>
            <a:r>
              <a:rPr lang="pt-BR" sz="1600" dirty="0"/>
              <a:t>;</a:t>
            </a:r>
          </a:p>
          <a:p>
            <a:pPr marL="268288" lvl="0" algn="just">
              <a:spcBef>
                <a:spcPts val="300"/>
              </a:spcBef>
              <a:buFont typeface="+mj-lt"/>
              <a:buAutoNum type="romanLcPeriod"/>
            </a:pPr>
            <a:r>
              <a:rPr lang="pt-BR" sz="1600" dirty="0"/>
              <a:t>permite o </a:t>
            </a:r>
            <a:r>
              <a:rPr lang="pt-BR" sz="1600" b="1" dirty="0"/>
              <a:t>impulsionamento de conteúdo</a:t>
            </a:r>
            <a:r>
              <a:rPr lang="pt-BR" sz="1600" dirty="0"/>
              <a:t>;</a:t>
            </a:r>
          </a:p>
          <a:p>
            <a:pPr marL="450850" algn="just"/>
            <a:r>
              <a:rPr lang="pt-BR" sz="1600" dirty="0"/>
              <a:t>mecanismo através do qual postagens ganham preferência na exibição ou são enviadas a um número maior de usuários. </a:t>
            </a:r>
          </a:p>
          <a:p>
            <a:pPr marL="268288" lvl="0" algn="just">
              <a:spcBef>
                <a:spcPts val="300"/>
              </a:spcBef>
              <a:buFont typeface="+mj-lt"/>
              <a:buAutoNum type="romanLcPeriod" startAt="3"/>
            </a:pPr>
            <a:r>
              <a:rPr lang="pt-BR" sz="1600" dirty="0"/>
              <a:t>impulsionamento:</a:t>
            </a:r>
          </a:p>
          <a:p>
            <a:pPr marL="450850" algn="just"/>
            <a:r>
              <a:rPr lang="pt-BR" sz="1600" dirty="0"/>
              <a:t>- só pode repercutir anúncios, postagens e comentários para promover ou beneficiar candidatos ou partidos e coligações;</a:t>
            </a:r>
          </a:p>
          <a:p>
            <a:pPr marL="450850" algn="just"/>
            <a:r>
              <a:rPr lang="pt-BR" sz="1600" dirty="0"/>
              <a:t>- </a:t>
            </a:r>
            <a:r>
              <a:rPr lang="pt-BR" sz="1600" b="1" dirty="0"/>
              <a:t>proibido a divulgação de críticas ou conteúdos que prejudiquem a imagem ou o desempenho eleitoral de adversários</a:t>
            </a:r>
            <a:r>
              <a:rPr lang="pt-BR" sz="1600" dirty="0"/>
              <a:t>.</a:t>
            </a:r>
          </a:p>
        </p:txBody>
      </p:sp>
      <p:sp>
        <p:nvSpPr>
          <p:cNvPr id="6" name="CaixaDeTexto 5">
            <a:extLst>
              <a:ext uri="{FF2B5EF4-FFF2-40B4-BE49-F238E27FC236}">
                <a16:creationId xmlns:a16="http://schemas.microsoft.com/office/drawing/2014/main" id="{9D8502D1-8B57-4778-803A-5567B800AB3C}"/>
              </a:ext>
            </a:extLst>
          </p:cNvPr>
          <p:cNvSpPr txBox="1"/>
          <p:nvPr/>
        </p:nvSpPr>
        <p:spPr>
          <a:xfrm>
            <a:off x="670560" y="4773170"/>
            <a:ext cx="8570976" cy="1631216"/>
          </a:xfrm>
          <a:prstGeom prst="rect">
            <a:avLst/>
          </a:prstGeom>
          <a:noFill/>
        </p:spPr>
        <p:txBody>
          <a:bodyPr wrap="square" rtlCol="0">
            <a:spAutoFit/>
          </a:bodyPr>
          <a:lstStyle/>
          <a:p>
            <a:pPr lvl="0" algn="just"/>
            <a:r>
              <a:rPr lang="pt-BR" dirty="0"/>
              <a:t> </a:t>
            </a:r>
          </a:p>
          <a:p>
            <a:pPr marL="285750" lvl="0" indent="-285750" algn="just">
              <a:buFont typeface="Arial" panose="020B0604020202020204" pitchFamily="34" charset="0"/>
              <a:buChar char="•"/>
            </a:pPr>
            <a:r>
              <a:rPr lang="pt-BR" dirty="0"/>
              <a:t>Lei 13.834/2019 (art. 326-A, Código Eleitoral):</a:t>
            </a:r>
          </a:p>
          <a:p>
            <a:pPr algn="just"/>
            <a:r>
              <a:rPr lang="pt-BR" sz="1600" dirty="0"/>
              <a:t>-  Criminalizou a denúncia falsa com finalidade eleitoral;</a:t>
            </a:r>
          </a:p>
          <a:p>
            <a:pPr algn="just"/>
            <a:r>
              <a:rPr lang="pt-BR" sz="1600" dirty="0"/>
              <a:t>- </a:t>
            </a:r>
            <a:r>
              <a:rPr lang="pt-BR" sz="1600" b="1" dirty="0"/>
              <a:t>Destaque-se que incorre nas mesmas penas aquele que comprovadamente ciente da inocência do denunciado e com finalidade eleitoral, divulga ou propala, por qualquer meio ou forma, o ato ou fato que lhe foi falsamente atribuído</a:t>
            </a:r>
            <a:r>
              <a:rPr lang="pt-BR" sz="1600" dirty="0"/>
              <a:t>.</a:t>
            </a:r>
          </a:p>
        </p:txBody>
      </p:sp>
    </p:spTree>
    <p:extLst>
      <p:ext uri="{BB962C8B-B14F-4D97-AF65-F5344CB8AC3E}">
        <p14:creationId xmlns:p14="http://schemas.microsoft.com/office/powerpoint/2010/main" val="4109223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2155E49C-DC59-4E75-9BE8-68DF534758E8}"/>
              </a:ext>
            </a:extLst>
          </p:cNvPr>
          <p:cNvSpPr txBox="1"/>
          <p:nvPr/>
        </p:nvSpPr>
        <p:spPr>
          <a:xfrm>
            <a:off x="1331494" y="137739"/>
            <a:ext cx="7243011" cy="461665"/>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Abuso de Poder e Processo Eletivo e Fake News</a:t>
            </a:r>
            <a:endParaRPr lang="pt-BR" b="1" dirty="0">
              <a:solidFill>
                <a:schemeClr val="accent1">
                  <a:lumMod val="50000"/>
                </a:schemeClr>
              </a:solidFill>
            </a:endParaRPr>
          </a:p>
        </p:txBody>
      </p:sp>
      <p:sp>
        <p:nvSpPr>
          <p:cNvPr id="5" name="CaixaDeTexto 4">
            <a:extLst>
              <a:ext uri="{FF2B5EF4-FFF2-40B4-BE49-F238E27FC236}">
                <a16:creationId xmlns:a16="http://schemas.microsoft.com/office/drawing/2014/main" id="{D23E26F2-B322-427C-9A34-37F8ACDA5093}"/>
              </a:ext>
            </a:extLst>
          </p:cNvPr>
          <p:cNvSpPr txBox="1"/>
          <p:nvPr/>
        </p:nvSpPr>
        <p:spPr>
          <a:xfrm>
            <a:off x="670560" y="963168"/>
            <a:ext cx="8570976" cy="5078313"/>
          </a:xfrm>
          <a:prstGeom prst="rect">
            <a:avLst/>
          </a:prstGeom>
          <a:noFill/>
        </p:spPr>
        <p:txBody>
          <a:bodyPr wrap="square" rtlCol="0">
            <a:spAutoFit/>
          </a:bodyPr>
          <a:lstStyle/>
          <a:p>
            <a:pPr lvl="0" algn="just"/>
            <a:r>
              <a:rPr lang="pt-BR" b="1" dirty="0"/>
              <a:t>CONCLUSÃO:</a:t>
            </a:r>
          </a:p>
          <a:p>
            <a:pPr marL="285750" lvl="0" indent="-285750" algn="just">
              <a:buFont typeface="Arial" panose="020B0604020202020204" pitchFamily="34" charset="0"/>
              <a:buChar char="•"/>
            </a:pPr>
            <a:r>
              <a:rPr lang="pt-BR" dirty="0"/>
              <a:t>afirmações inverídicas feitas por candidatos, seja para enaltecer-se, seja para prejudicar o concorrente, a depender da forma como é veiculada, tem potencial para exercer influência perante o eleitorado, levando pessoas a votarem em determinado candidato, ou a nele não votarem, em razão do fato inverídico que se propagou;</a:t>
            </a:r>
          </a:p>
          <a:p>
            <a:pPr algn="just"/>
            <a:r>
              <a:rPr lang="pt-BR" dirty="0"/>
              <a:t> </a:t>
            </a:r>
          </a:p>
          <a:p>
            <a:pPr marL="285750" lvl="0" indent="-285750" algn="just">
              <a:buFont typeface="Arial" panose="020B0604020202020204" pitchFamily="34" charset="0"/>
              <a:buChar char="•"/>
            </a:pPr>
            <a:r>
              <a:rPr lang="pt-BR" dirty="0"/>
              <a:t>aquele que se utiliza de uma notícia falsa (fake </a:t>
            </a:r>
            <a:r>
              <a:rPr lang="pt-BR" dirty="0" err="1"/>
              <a:t>news</a:t>
            </a:r>
            <a:r>
              <a:rPr lang="pt-BR" dirty="0"/>
              <a:t>), abusando do poder político e/ou econômico, e pratica atos que transbordem a igualdade e que tenham potencialidade para afetar a normalidade e a legitimidade das eleições, ascendendo ao poder em detrimento disso, infere em abuso de poder e, consequentemente, em um possível ato de improbidade administrativa;</a:t>
            </a:r>
          </a:p>
          <a:p>
            <a:pPr algn="just"/>
            <a:r>
              <a:rPr lang="pt-BR" dirty="0"/>
              <a:t> </a:t>
            </a:r>
          </a:p>
          <a:p>
            <a:pPr marL="285750" lvl="0" indent="-285750" algn="just">
              <a:buFont typeface="Arial" panose="020B0604020202020204" pitchFamily="34" charset="0"/>
              <a:buChar char="•"/>
            </a:pPr>
            <a:r>
              <a:rPr lang="pt-BR" b="1" dirty="0"/>
              <a:t>a propagação de notícias, falsas ou oriundas de investigações ilícitas, mesmo que verídicos os fatos, que tenham como objetivo prejudicar (má-fé) a Administração, candidatos de um processo eletivo, partidos políticos e coligações, bem como o próprio processo eleitoral, e que o sujeito ativo é enquadrado pela lei como um agente público  ou terceiro em conluio com este, configura ato de improbidade administrativa.</a:t>
            </a:r>
            <a:endParaRPr lang="pt-BR" dirty="0"/>
          </a:p>
        </p:txBody>
      </p:sp>
    </p:spTree>
    <p:extLst>
      <p:ext uri="{BB962C8B-B14F-4D97-AF65-F5344CB8AC3E}">
        <p14:creationId xmlns:p14="http://schemas.microsoft.com/office/powerpoint/2010/main" val="2427190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2155E49C-DC59-4E75-9BE8-68DF534758E8}"/>
              </a:ext>
            </a:extLst>
          </p:cNvPr>
          <p:cNvSpPr txBox="1"/>
          <p:nvPr/>
        </p:nvSpPr>
        <p:spPr>
          <a:xfrm>
            <a:off x="202019" y="137739"/>
            <a:ext cx="9462975" cy="830997"/>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Improbidade Administrativa e Uso Indevido de Recursos do Fundo Partidário e do Fundo Especial de Financiamento de Campanha</a:t>
            </a:r>
          </a:p>
        </p:txBody>
      </p:sp>
      <p:sp>
        <p:nvSpPr>
          <p:cNvPr id="5" name="CaixaDeTexto 4">
            <a:extLst>
              <a:ext uri="{FF2B5EF4-FFF2-40B4-BE49-F238E27FC236}">
                <a16:creationId xmlns:a16="http://schemas.microsoft.com/office/drawing/2014/main" id="{D23E26F2-B322-427C-9A34-37F8ACDA5093}"/>
              </a:ext>
            </a:extLst>
          </p:cNvPr>
          <p:cNvSpPr txBox="1"/>
          <p:nvPr/>
        </p:nvSpPr>
        <p:spPr>
          <a:xfrm>
            <a:off x="670560" y="1124533"/>
            <a:ext cx="8570976" cy="2092881"/>
          </a:xfrm>
          <a:prstGeom prst="rect">
            <a:avLst/>
          </a:prstGeom>
          <a:noFill/>
        </p:spPr>
        <p:txBody>
          <a:bodyPr wrap="square" rtlCol="0">
            <a:spAutoFit/>
          </a:bodyPr>
          <a:lstStyle/>
          <a:p>
            <a:pPr lvl="0" algn="just"/>
            <a:r>
              <a:rPr lang="pt-BR" b="1" dirty="0"/>
              <a:t>FUNDO PARTIDÁRIO:</a:t>
            </a:r>
          </a:p>
          <a:p>
            <a:pPr algn="just"/>
            <a:r>
              <a:rPr lang="pt-BR" sz="1600" dirty="0"/>
              <a:t>- Para que seus valores sejam repassados aos Partidos Políticos é necessário que eles tenham estatuto registrado no Tribunal Superior Eleitoral e prestem contas, regularmente, perante a Justiça Eleitoral. </a:t>
            </a:r>
          </a:p>
          <a:p>
            <a:pPr algn="just"/>
            <a:r>
              <a:rPr lang="pt-BR" sz="1600" dirty="0"/>
              <a:t>- A </a:t>
            </a:r>
            <a:r>
              <a:rPr lang="pt-BR" sz="1600" b="1" dirty="0"/>
              <a:t>Lei estabelece a forma</a:t>
            </a:r>
            <a:r>
              <a:rPr lang="pt-BR" sz="1600" dirty="0"/>
              <a:t> </a:t>
            </a:r>
            <a:r>
              <a:rPr lang="pt-BR" sz="1600" b="1" dirty="0"/>
              <a:t>como</a:t>
            </a:r>
            <a:r>
              <a:rPr lang="pt-BR" sz="1600" dirty="0"/>
              <a:t> os recursos oriundos do Fundo Partidário </a:t>
            </a:r>
            <a:r>
              <a:rPr lang="pt-BR" sz="1600" b="1" dirty="0"/>
              <a:t>serão aplicados</a:t>
            </a:r>
            <a:r>
              <a:rPr lang="pt-BR" sz="1600" dirty="0"/>
              <a:t> pelos Partidos Políticos. </a:t>
            </a:r>
          </a:p>
          <a:p>
            <a:pPr algn="just"/>
            <a:r>
              <a:rPr lang="pt-BR" sz="1600" dirty="0"/>
              <a:t>- O </a:t>
            </a:r>
            <a:r>
              <a:rPr lang="pt-BR" sz="1600" b="1" dirty="0"/>
              <a:t>uso irregular desses recursos (contrário à lei) pode configurar ato de improbidade administrativa</a:t>
            </a:r>
            <a:r>
              <a:rPr lang="pt-BR" sz="1600" dirty="0"/>
              <a:t>.</a:t>
            </a:r>
          </a:p>
        </p:txBody>
      </p:sp>
      <p:sp>
        <p:nvSpPr>
          <p:cNvPr id="6" name="CaixaDeTexto 5">
            <a:extLst>
              <a:ext uri="{FF2B5EF4-FFF2-40B4-BE49-F238E27FC236}">
                <a16:creationId xmlns:a16="http://schemas.microsoft.com/office/drawing/2014/main" id="{BCA99947-E0BE-42CB-AD8A-30A5BAFE2DE1}"/>
              </a:ext>
            </a:extLst>
          </p:cNvPr>
          <p:cNvSpPr txBox="1"/>
          <p:nvPr/>
        </p:nvSpPr>
        <p:spPr>
          <a:xfrm>
            <a:off x="648018" y="3598798"/>
            <a:ext cx="8570976" cy="1600438"/>
          </a:xfrm>
          <a:prstGeom prst="rect">
            <a:avLst/>
          </a:prstGeom>
          <a:noFill/>
        </p:spPr>
        <p:txBody>
          <a:bodyPr wrap="square" rtlCol="0">
            <a:spAutoFit/>
          </a:bodyPr>
          <a:lstStyle/>
          <a:p>
            <a:pPr lvl="0"/>
            <a:r>
              <a:rPr lang="pt-BR" b="1" dirty="0"/>
              <a:t>FUNDO DE CAMPANHA:</a:t>
            </a:r>
          </a:p>
          <a:p>
            <a:pPr algn="just"/>
            <a:r>
              <a:rPr lang="pt-BR" sz="1600" dirty="0"/>
              <a:t>- Não possui uma repartição de gastos como o disposto na Lei que regula o Fundo Partidário; </a:t>
            </a:r>
          </a:p>
          <a:p>
            <a:pPr algn="just"/>
            <a:r>
              <a:rPr lang="pt-BR" sz="1600" dirty="0"/>
              <a:t>- Os </a:t>
            </a:r>
            <a:r>
              <a:rPr lang="pt-BR" sz="1600" b="1" dirty="0"/>
              <a:t>abusos devem ser combatidos em nome da lisura da disputa e a aplicação desvirtuadas desses numerários (públicos</a:t>
            </a:r>
            <a:r>
              <a:rPr lang="pt-BR" sz="1600" dirty="0"/>
              <a:t>);</a:t>
            </a:r>
          </a:p>
          <a:p>
            <a:pPr algn="just"/>
            <a:r>
              <a:rPr lang="pt-BR" sz="1600" dirty="0"/>
              <a:t>- Preenchidas os </a:t>
            </a:r>
            <a:r>
              <a:rPr lang="pt-BR" sz="1600" b="1" dirty="0"/>
              <a:t>requisitos da Lei 8.429 de 1992, pode configurar ato de improbidade administrativa</a:t>
            </a:r>
            <a:r>
              <a:rPr lang="pt-BR" sz="1600" dirty="0"/>
              <a:t>. </a:t>
            </a:r>
          </a:p>
        </p:txBody>
      </p:sp>
      <p:sp>
        <p:nvSpPr>
          <p:cNvPr id="7" name="CaixaDeTexto 6">
            <a:extLst>
              <a:ext uri="{FF2B5EF4-FFF2-40B4-BE49-F238E27FC236}">
                <a16:creationId xmlns:a16="http://schemas.microsoft.com/office/drawing/2014/main" id="{7D4A055F-1091-43EF-A09E-A5F3E28BE199}"/>
              </a:ext>
            </a:extLst>
          </p:cNvPr>
          <p:cNvSpPr txBox="1"/>
          <p:nvPr/>
        </p:nvSpPr>
        <p:spPr>
          <a:xfrm>
            <a:off x="800418" y="5563529"/>
            <a:ext cx="8570976" cy="1107996"/>
          </a:xfrm>
          <a:prstGeom prst="rect">
            <a:avLst/>
          </a:prstGeom>
          <a:noFill/>
        </p:spPr>
        <p:txBody>
          <a:bodyPr wrap="square" rtlCol="0">
            <a:spAutoFit/>
          </a:bodyPr>
          <a:lstStyle/>
          <a:p>
            <a:pPr lvl="0"/>
            <a:r>
              <a:rPr lang="pt-BR" b="1" dirty="0"/>
              <a:t>CONCLUSÃO:</a:t>
            </a:r>
          </a:p>
          <a:p>
            <a:pPr indent="358775" algn="just"/>
            <a:r>
              <a:rPr lang="pt-BR" sz="1600" dirty="0"/>
              <a:t>O uso </a:t>
            </a:r>
            <a:r>
              <a:rPr lang="pt-BR" sz="1600" b="1" dirty="0"/>
              <a:t>irregular desses recursos, por serem públicos, podem configurar atos de improbidade lesivos ao Erário, ofensivos aos princípios da Administração Pública ou mesmo que importem em enriquecimento ilícito</a:t>
            </a:r>
            <a:r>
              <a:rPr lang="pt-BR" sz="1600" dirty="0"/>
              <a:t>.</a:t>
            </a:r>
          </a:p>
        </p:txBody>
      </p:sp>
    </p:spTree>
    <p:extLst>
      <p:ext uri="{BB962C8B-B14F-4D97-AF65-F5344CB8AC3E}">
        <p14:creationId xmlns:p14="http://schemas.microsoft.com/office/powerpoint/2010/main" val="2758648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2155E49C-DC59-4E75-9BE8-68DF534758E8}"/>
              </a:ext>
            </a:extLst>
          </p:cNvPr>
          <p:cNvSpPr txBox="1"/>
          <p:nvPr/>
        </p:nvSpPr>
        <p:spPr>
          <a:xfrm>
            <a:off x="1331494" y="137739"/>
            <a:ext cx="7243011" cy="461665"/>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Improbidade Administrativa e “Caixa 2” Eleitoral</a:t>
            </a:r>
            <a:endParaRPr lang="pt-BR" b="1" dirty="0">
              <a:solidFill>
                <a:schemeClr val="accent1">
                  <a:lumMod val="50000"/>
                </a:schemeClr>
              </a:solidFill>
            </a:endParaRPr>
          </a:p>
        </p:txBody>
      </p:sp>
      <p:sp>
        <p:nvSpPr>
          <p:cNvPr id="5" name="CaixaDeTexto 4">
            <a:extLst>
              <a:ext uri="{FF2B5EF4-FFF2-40B4-BE49-F238E27FC236}">
                <a16:creationId xmlns:a16="http://schemas.microsoft.com/office/drawing/2014/main" id="{D23E26F2-B322-427C-9A34-37F8ACDA5093}"/>
              </a:ext>
            </a:extLst>
          </p:cNvPr>
          <p:cNvSpPr txBox="1"/>
          <p:nvPr/>
        </p:nvSpPr>
        <p:spPr>
          <a:xfrm>
            <a:off x="670560" y="814310"/>
            <a:ext cx="8570976" cy="1846659"/>
          </a:xfrm>
          <a:prstGeom prst="rect">
            <a:avLst/>
          </a:prstGeom>
          <a:noFill/>
        </p:spPr>
        <p:txBody>
          <a:bodyPr wrap="square" rtlCol="0">
            <a:spAutoFit/>
          </a:bodyPr>
          <a:lstStyle/>
          <a:p>
            <a:pPr lvl="0"/>
            <a:r>
              <a:rPr lang="pt-BR" b="1" dirty="0"/>
              <a:t>CAIXA 2 ELEITORAL</a:t>
            </a:r>
            <a:r>
              <a:rPr lang="pt-BR" dirty="0"/>
              <a:t>:</a:t>
            </a:r>
          </a:p>
          <a:p>
            <a:pPr indent="361950" algn="just"/>
            <a:r>
              <a:rPr lang="pt-BR" sz="1600" dirty="0"/>
              <a:t>É a movimentação de recursos à margem dos registros contábeis e sem trânsito pela conta corrente de campanha.</a:t>
            </a:r>
          </a:p>
          <a:p>
            <a:pPr indent="361950" algn="just"/>
            <a:r>
              <a:rPr lang="pt-BR" sz="1600" dirty="0"/>
              <a:t>A ação penal 470 – STF (mensalão) foi um marco expressivo para que estas movimentações não declaradas venham a ser conceituadas como crime eleitoral. Mais recentemente, no âmbito da Operação Lava Jato, estas práticas foram objeto de inúmeras pautas do Poder Judiciário, que se revelaram através dos acordos de colaboração premiada e de leniência.</a:t>
            </a:r>
          </a:p>
        </p:txBody>
      </p:sp>
      <p:sp>
        <p:nvSpPr>
          <p:cNvPr id="8" name="CaixaDeTexto 7">
            <a:extLst>
              <a:ext uri="{FF2B5EF4-FFF2-40B4-BE49-F238E27FC236}">
                <a16:creationId xmlns:a16="http://schemas.microsoft.com/office/drawing/2014/main" id="{C0B09D9C-4F1B-4D99-93CE-10A9EE850351}"/>
              </a:ext>
            </a:extLst>
          </p:cNvPr>
          <p:cNvSpPr txBox="1"/>
          <p:nvPr/>
        </p:nvSpPr>
        <p:spPr>
          <a:xfrm>
            <a:off x="670560" y="2808121"/>
            <a:ext cx="8570976" cy="2585323"/>
          </a:xfrm>
          <a:prstGeom prst="rect">
            <a:avLst/>
          </a:prstGeom>
          <a:noFill/>
        </p:spPr>
        <p:txBody>
          <a:bodyPr wrap="square" rtlCol="0">
            <a:spAutoFit/>
          </a:bodyPr>
          <a:lstStyle/>
          <a:p>
            <a:pPr lvl="0" algn="just"/>
            <a:r>
              <a:rPr lang="pt-BR" b="1" dirty="0"/>
              <a:t>VEDAÇÕES</a:t>
            </a:r>
            <a:r>
              <a:rPr lang="pt-BR" dirty="0"/>
              <a:t>:</a:t>
            </a:r>
          </a:p>
          <a:p>
            <a:pPr lvl="0" indent="358775" algn="just"/>
            <a:r>
              <a:rPr lang="pt-BR" sz="1600" dirty="0"/>
              <a:t>Código Eleitoral (art. 350) - do tipifica o crime de falsidade ideológica eleitoral, que encampa o chamado “caixa 2” de campanha.</a:t>
            </a:r>
          </a:p>
          <a:p>
            <a:pPr indent="358775" algn="just"/>
            <a:r>
              <a:rPr lang="pt-BR" sz="1600" i="1" dirty="0"/>
              <a:t>Art. 350. Omitir, em documento público ou particular, declaração que </a:t>
            </a:r>
            <a:r>
              <a:rPr lang="pt-BR" sz="1600" i="1" dirty="0" err="1"/>
              <a:t>dêle</a:t>
            </a:r>
            <a:r>
              <a:rPr lang="pt-BR" sz="1600" i="1" dirty="0"/>
              <a:t> devia constar, ou nele inserir ou fazer inserir declaração falsa ou diversa da que devia ser escrita, para fins eleitorais:</a:t>
            </a:r>
          </a:p>
          <a:p>
            <a:pPr indent="358775" algn="just"/>
            <a:r>
              <a:rPr lang="pt-BR" sz="1600" i="1" dirty="0"/>
              <a:t>Pena - reclusão até cinco anos e pagamento de 5 a 15 dias-multa, se o documento é público, e reclusão até três anos e pagamento de 3 a 10 dias-multa se o documento é particular.</a:t>
            </a:r>
          </a:p>
          <a:p>
            <a:pPr algn="just"/>
            <a:r>
              <a:rPr lang="pt-BR" sz="1600" i="1" dirty="0"/>
              <a:t>Parágrafo único. Se o agente da falsidade documental é funcionário público e comete o crime prevalecendo-se do cargo ou se a falsificação ou alteração é de assentamentos de registro civil, a pena é agravada.</a:t>
            </a:r>
          </a:p>
        </p:txBody>
      </p:sp>
      <p:sp>
        <p:nvSpPr>
          <p:cNvPr id="6" name="CaixaDeTexto 5">
            <a:extLst>
              <a:ext uri="{FF2B5EF4-FFF2-40B4-BE49-F238E27FC236}">
                <a16:creationId xmlns:a16="http://schemas.microsoft.com/office/drawing/2014/main" id="{7A7E44BF-16A9-406B-89B9-F3EC88BD3722}"/>
              </a:ext>
            </a:extLst>
          </p:cNvPr>
          <p:cNvSpPr txBox="1"/>
          <p:nvPr/>
        </p:nvSpPr>
        <p:spPr>
          <a:xfrm>
            <a:off x="670560" y="5569847"/>
            <a:ext cx="8570976" cy="1107996"/>
          </a:xfrm>
          <a:prstGeom prst="rect">
            <a:avLst/>
          </a:prstGeom>
          <a:noFill/>
        </p:spPr>
        <p:txBody>
          <a:bodyPr wrap="square" rtlCol="0">
            <a:spAutoFit/>
          </a:bodyPr>
          <a:lstStyle/>
          <a:p>
            <a:pPr lvl="0"/>
            <a:r>
              <a:rPr lang="pt-BR" b="1" dirty="0"/>
              <a:t>CONCLUSÃO:</a:t>
            </a:r>
          </a:p>
          <a:p>
            <a:pPr indent="358775" algn="just"/>
            <a:r>
              <a:rPr lang="pt-BR" sz="1600" b="1" dirty="0"/>
              <a:t>A prática de “caixa 2” de campanha pode configurar também ato de improbidade administrativa, quando praticado por agente público, por, no mínimo, violar os princípios da Administração Pública ao praticar ato visando fim proibido em lei</a:t>
            </a:r>
            <a:r>
              <a:rPr lang="pt-BR" sz="1600" dirty="0"/>
              <a:t>. </a:t>
            </a:r>
          </a:p>
        </p:txBody>
      </p:sp>
    </p:spTree>
    <p:extLst>
      <p:ext uri="{BB962C8B-B14F-4D97-AF65-F5344CB8AC3E}">
        <p14:creationId xmlns:p14="http://schemas.microsoft.com/office/powerpoint/2010/main" val="1168721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2155E49C-DC59-4E75-9BE8-68DF534758E8}"/>
              </a:ext>
            </a:extLst>
          </p:cNvPr>
          <p:cNvSpPr txBox="1"/>
          <p:nvPr/>
        </p:nvSpPr>
        <p:spPr>
          <a:xfrm>
            <a:off x="1331494" y="137739"/>
            <a:ext cx="7243011" cy="461665"/>
          </a:xfrm>
          <a:prstGeom prst="rect">
            <a:avLst/>
          </a:prstGeom>
          <a:noFill/>
        </p:spPr>
        <p:txBody>
          <a:bodyPr wrap="square" rtlCol="0">
            <a:spAutoFit/>
          </a:bodyPr>
          <a:lstStyle/>
          <a:p>
            <a:pPr algn="ctr"/>
            <a:r>
              <a:rPr lang="pt-BR" sz="2400" b="1" dirty="0">
                <a:ln w="0"/>
                <a:solidFill>
                  <a:schemeClr val="accent1">
                    <a:lumMod val="50000"/>
                  </a:schemeClr>
                </a:solidFill>
                <a:effectLst>
                  <a:outerShdw blurRad="38100" dist="19050" dir="2700000" algn="tl" rotWithShape="0">
                    <a:schemeClr val="dk1">
                      <a:alpha val="40000"/>
                    </a:schemeClr>
                  </a:outerShdw>
                </a:effectLst>
              </a:rPr>
              <a:t>Improbidade Administrativa e Sanções</a:t>
            </a:r>
          </a:p>
        </p:txBody>
      </p:sp>
      <p:sp>
        <p:nvSpPr>
          <p:cNvPr id="5" name="CaixaDeTexto 4">
            <a:extLst>
              <a:ext uri="{FF2B5EF4-FFF2-40B4-BE49-F238E27FC236}">
                <a16:creationId xmlns:a16="http://schemas.microsoft.com/office/drawing/2014/main" id="{D23E26F2-B322-427C-9A34-37F8ACDA5093}"/>
              </a:ext>
            </a:extLst>
          </p:cNvPr>
          <p:cNvSpPr txBox="1"/>
          <p:nvPr/>
        </p:nvSpPr>
        <p:spPr>
          <a:xfrm>
            <a:off x="670560" y="1205216"/>
            <a:ext cx="8570976" cy="4524315"/>
          </a:xfrm>
          <a:prstGeom prst="rect">
            <a:avLst/>
          </a:prstGeom>
          <a:noFill/>
        </p:spPr>
        <p:txBody>
          <a:bodyPr wrap="square" rtlCol="0">
            <a:spAutoFit/>
          </a:bodyPr>
          <a:lstStyle/>
          <a:p>
            <a:pPr lvl="0" algn="just"/>
            <a:r>
              <a:rPr lang="pt-BR" b="1" dirty="0"/>
              <a:t>SANÇÕES</a:t>
            </a:r>
            <a:r>
              <a:rPr lang="pt-BR" dirty="0"/>
              <a:t>:</a:t>
            </a:r>
          </a:p>
          <a:p>
            <a:pPr lvl="0" algn="just"/>
            <a:endParaRPr lang="pt-BR" dirty="0"/>
          </a:p>
          <a:p>
            <a:pPr algn="just"/>
            <a:r>
              <a:rPr lang="pt-BR" dirty="0"/>
              <a:t>atos de improbidade administrativa – inciso III do art. 12 da Lei 8.429 de 1992. </a:t>
            </a:r>
          </a:p>
          <a:p>
            <a:pPr algn="just"/>
            <a:endParaRPr lang="pt-BR" dirty="0"/>
          </a:p>
          <a:p>
            <a:pPr indent="354013" algn="just"/>
            <a:r>
              <a:rPr lang="pt-BR" i="1" dirty="0"/>
              <a:t>Art. 12. Independentemente das sanções penais, civis e administrativas previstas na legislação específica, está o responsável pelo ato de improbidade sujeito às seguintes cominações, que podem ser aplicadas isolada ou cumulativamente, de acordo com a gravidade do fato: </a:t>
            </a:r>
            <a:r>
              <a:rPr lang="pt-BR" i="1" dirty="0">
                <a:hlinkClick r:id="rId2"/>
              </a:rPr>
              <a:t>("Caput" do artigo com redação dada pela Lei nº 12.120, de 15/12/2009)</a:t>
            </a:r>
            <a:endParaRPr lang="pt-BR" i="1" dirty="0"/>
          </a:p>
          <a:p>
            <a:pPr indent="354013" algn="just"/>
            <a:endParaRPr lang="pt-BR" i="1" dirty="0"/>
          </a:p>
          <a:p>
            <a:pPr indent="354013" algn="just"/>
            <a:r>
              <a:rPr lang="pt-BR" i="1" dirty="0"/>
              <a:t>III - na hipótese do art. 11, ressarcimento integral do dano, se houver, perda da função pública, suspensão dos direitos políticos de três a cinco anos, pagamento de multa civil de até cem vezes o valor da remuneração percebida pelo agente e proibição de contratar com o Poder Público ou receber benefícios ou incentivos fiscais ou creditícios, direta ou indiretamente, ainda que por intermédio de pessoa jurídica da qual seja sócio majoritário, pelo prazo de três anos. </a:t>
            </a:r>
          </a:p>
        </p:txBody>
      </p:sp>
    </p:spTree>
    <p:extLst>
      <p:ext uri="{BB962C8B-B14F-4D97-AF65-F5344CB8AC3E}">
        <p14:creationId xmlns:p14="http://schemas.microsoft.com/office/powerpoint/2010/main" val="1144333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Personalizar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ersonalizar design">
  <a:themeElements>
    <a:clrScheme name="Tema do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o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TotalTime>
  <Words>1134</Words>
  <Application>Microsoft Office PowerPoint</Application>
  <PresentationFormat>Papel A4 (210 x 297 mm)</PresentationFormat>
  <Paragraphs>86</Paragraphs>
  <Slides>10</Slides>
  <Notes>0</Notes>
  <HiddenSlides>0</HiddenSlides>
  <MMClips>0</MMClips>
  <ScaleCrop>false</ScaleCrop>
  <HeadingPairs>
    <vt:vector size="6" baseType="variant">
      <vt:variant>
        <vt:lpstr>Fontes usadas</vt:lpstr>
      </vt:variant>
      <vt:variant>
        <vt:i4>3</vt:i4>
      </vt:variant>
      <vt:variant>
        <vt:lpstr>Tema</vt:lpstr>
      </vt:variant>
      <vt:variant>
        <vt:i4>2</vt:i4>
      </vt:variant>
      <vt:variant>
        <vt:lpstr>Títulos de slides</vt:lpstr>
      </vt:variant>
      <vt:variant>
        <vt:i4>10</vt:i4>
      </vt:variant>
    </vt:vector>
  </HeadingPairs>
  <TitlesOfParts>
    <vt:vector size="15" baseType="lpstr">
      <vt:lpstr>Arial</vt:lpstr>
      <vt:lpstr>Calibri</vt:lpstr>
      <vt:lpstr>Calibri Light</vt:lpstr>
      <vt:lpstr>Personalizar design</vt:lpstr>
      <vt:lpstr>1_Personalizar design</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Eliana Rangel De Freitas</dc:creator>
  <cp:lastModifiedBy>Aparecida Menezes de Paula</cp:lastModifiedBy>
  <cp:revision>45</cp:revision>
  <dcterms:created xsi:type="dcterms:W3CDTF">2019-11-27T16:06:30Z</dcterms:created>
  <dcterms:modified xsi:type="dcterms:W3CDTF">2019-11-28T19:11:34Z</dcterms:modified>
</cp:coreProperties>
</file>